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7" r:id="rId2"/>
    <p:sldId id="258" r:id="rId3"/>
    <p:sldId id="259" r:id="rId4"/>
    <p:sldId id="277" r:id="rId5"/>
    <p:sldId id="279" r:id="rId6"/>
    <p:sldId id="262" r:id="rId7"/>
    <p:sldId id="283" r:id="rId8"/>
    <p:sldId id="274" r:id="rId9"/>
    <p:sldId id="266" r:id="rId10"/>
    <p:sldId id="284" r:id="rId11"/>
    <p:sldId id="267" r:id="rId12"/>
    <p:sldId id="268" r:id="rId13"/>
    <p:sldId id="270" r:id="rId14"/>
    <p:sldId id="271" r:id="rId15"/>
    <p:sldId id="273" r:id="rId16"/>
    <p:sldId id="289" r:id="rId17"/>
    <p:sldId id="293" r:id="rId18"/>
    <p:sldId id="276"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BbsgMl0cwS1TAIyTryO6jmkW+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686" autoAdjust="0"/>
  </p:normalViewPr>
  <p:slideViewPr>
    <p:cSldViewPr snapToGrid="0">
      <p:cViewPr varScale="1">
        <p:scale>
          <a:sx n="95" d="100"/>
          <a:sy n="95" d="100"/>
        </p:scale>
        <p:origin x="20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tmatthews.local\dfs$\Users_Staff\s.fishwick\Downloads\interpreting%20deforestation%20graphs%20figures%20and%20charts_DS%20Edited%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 of land covered by forest</a:t>
            </a:r>
          </a:p>
        </c:rich>
      </c:tx>
      <c:overlay val="0"/>
    </c:title>
    <c:autoTitleDeleted val="0"/>
    <c:plotArea>
      <c:layout>
        <c:manualLayout>
          <c:layoutTarget val="inner"/>
          <c:xMode val="edge"/>
          <c:yMode val="edge"/>
          <c:x val="0.11708935837060058"/>
          <c:y val="0.12270587450138867"/>
          <c:w val="0.86318258101214418"/>
          <c:h val="0.68305283845016174"/>
        </c:manualLayout>
      </c:layout>
      <c:lineChart>
        <c:grouping val="standard"/>
        <c:varyColors val="0"/>
        <c:ser>
          <c:idx val="0"/>
          <c:order val="0"/>
          <c:tx>
            <c:strRef>
              <c:f>Sheet7!$B$3</c:f>
              <c:strCache>
                <c:ptCount val="1"/>
                <c:pt idx="0">
                  <c:v>percentage</c:v>
                </c:pt>
              </c:strCache>
            </c:strRef>
          </c:tx>
          <c:spPr>
            <a:ln>
              <a:solidFill>
                <a:srgbClr val="0090B2"/>
              </a:solidFill>
            </a:ln>
          </c:spPr>
          <c:marker>
            <c:symbol val="none"/>
          </c:marker>
          <c:cat>
            <c:numRef>
              <c:f>Sheet7!$A$4:$A$29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Sheet7!$B$4:$B$29</c:f>
              <c:numCache>
                <c:formatCode>General</c:formatCode>
                <c:ptCount val="26"/>
                <c:pt idx="0">
                  <c:v>31.800999999999998</c:v>
                </c:pt>
                <c:pt idx="1">
                  <c:v>31.744</c:v>
                </c:pt>
                <c:pt idx="2">
                  <c:v>31.687999999999999</c:v>
                </c:pt>
                <c:pt idx="3">
                  <c:v>31.658000000000001</c:v>
                </c:pt>
                <c:pt idx="4">
                  <c:v>31.603999999999999</c:v>
                </c:pt>
                <c:pt idx="5">
                  <c:v>31.548999999999999</c:v>
                </c:pt>
                <c:pt idx="6">
                  <c:v>31.492999999999999</c:v>
                </c:pt>
                <c:pt idx="7">
                  <c:v>31.42</c:v>
                </c:pt>
                <c:pt idx="8">
                  <c:v>31.370999999999999</c:v>
                </c:pt>
                <c:pt idx="9">
                  <c:v>31.312999999999999</c:v>
                </c:pt>
                <c:pt idx="10">
                  <c:v>31.254000000000001</c:v>
                </c:pt>
                <c:pt idx="11">
                  <c:v>31.219000000000001</c:v>
                </c:pt>
                <c:pt idx="12">
                  <c:v>31.184000000000001</c:v>
                </c:pt>
                <c:pt idx="13">
                  <c:v>31.149000000000001</c:v>
                </c:pt>
                <c:pt idx="14">
                  <c:v>31.114000000000001</c:v>
                </c:pt>
                <c:pt idx="15">
                  <c:v>31.079000000000001</c:v>
                </c:pt>
                <c:pt idx="16">
                  <c:v>31.053000000000001</c:v>
                </c:pt>
                <c:pt idx="17">
                  <c:v>31.027000000000001</c:v>
                </c:pt>
                <c:pt idx="18">
                  <c:v>31.004999999999999</c:v>
                </c:pt>
                <c:pt idx="19">
                  <c:v>30.978999999999999</c:v>
                </c:pt>
                <c:pt idx="20">
                  <c:v>30.952000000000002</c:v>
                </c:pt>
                <c:pt idx="21">
                  <c:v>30.925999999999998</c:v>
                </c:pt>
                <c:pt idx="22">
                  <c:v>30.902000000000001</c:v>
                </c:pt>
                <c:pt idx="23">
                  <c:v>30.876000000000001</c:v>
                </c:pt>
                <c:pt idx="24">
                  <c:v>30.850999999999999</c:v>
                </c:pt>
                <c:pt idx="25">
                  <c:v>30.824999999999999</c:v>
                </c:pt>
              </c:numCache>
            </c:numRef>
          </c:val>
          <c:smooth val="0"/>
          <c:extLst>
            <c:ext xmlns:c16="http://schemas.microsoft.com/office/drawing/2014/chart" uri="{C3380CC4-5D6E-409C-BE32-E72D297353CC}">
              <c16:uniqueId val="{00000000-29D0-482E-82B3-B9266A637FD5}"/>
            </c:ext>
          </c:extLst>
        </c:ser>
        <c:dLbls>
          <c:showLegendKey val="0"/>
          <c:showVal val="0"/>
          <c:showCatName val="0"/>
          <c:showSerName val="0"/>
          <c:showPercent val="0"/>
          <c:showBubbleSize val="0"/>
        </c:dLbls>
        <c:smooth val="0"/>
        <c:axId val="122686464"/>
        <c:axId val="121950976"/>
      </c:lineChart>
      <c:catAx>
        <c:axId val="122686464"/>
        <c:scaling>
          <c:orientation val="minMax"/>
        </c:scaling>
        <c:delete val="0"/>
        <c:axPos val="b"/>
        <c:title>
          <c:tx>
            <c:rich>
              <a:bodyPr/>
              <a:lstStyle/>
              <a:p>
                <a:pPr>
                  <a:defRPr sz="1400"/>
                </a:pPr>
                <a:r>
                  <a:rPr lang="en-US" sz="1400"/>
                  <a:t>Year</a:t>
                </a:r>
              </a:p>
            </c:rich>
          </c:tx>
          <c:overlay val="0"/>
        </c:title>
        <c:numFmt formatCode="General" sourceLinked="1"/>
        <c:majorTickMark val="none"/>
        <c:minorTickMark val="out"/>
        <c:tickLblPos val="nextTo"/>
        <c:txPr>
          <a:bodyPr/>
          <a:lstStyle/>
          <a:p>
            <a:pPr>
              <a:defRPr sz="1200"/>
            </a:pPr>
            <a:endParaRPr lang="en-US"/>
          </a:p>
        </c:txPr>
        <c:crossAx val="121950976"/>
        <c:crosses val="autoZero"/>
        <c:auto val="1"/>
        <c:lblAlgn val="ctr"/>
        <c:lblOffset val="100"/>
        <c:tickMarkSkip val="1"/>
        <c:noMultiLvlLbl val="0"/>
      </c:catAx>
      <c:valAx>
        <c:axId val="121950976"/>
        <c:scaling>
          <c:orientation val="minMax"/>
        </c:scaling>
        <c:delete val="0"/>
        <c:axPos val="l"/>
        <c:majorGridlines/>
        <c:title>
          <c:tx>
            <c:rich>
              <a:bodyPr rot="-5400000" vert="horz"/>
              <a:lstStyle/>
              <a:p>
                <a:pPr>
                  <a:defRPr sz="1400"/>
                </a:pPr>
                <a:r>
                  <a:rPr lang="en-US" sz="1400"/>
                  <a:t>Percentage of Earth's land</a:t>
                </a:r>
              </a:p>
            </c:rich>
          </c:tx>
          <c:overlay val="0"/>
        </c:title>
        <c:numFmt formatCode="General" sourceLinked="1"/>
        <c:majorTickMark val="out"/>
        <c:minorTickMark val="none"/>
        <c:tickLblPos val="nextTo"/>
        <c:txPr>
          <a:bodyPr/>
          <a:lstStyle/>
          <a:p>
            <a:pPr>
              <a:defRPr sz="1200"/>
            </a:pPr>
            <a:endParaRPr lang="en-US"/>
          </a:p>
        </c:txPr>
        <c:crossAx val="1226864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9498/National_FCERM_strategy_for_England.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o.org/forest-resources-assessment/20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o.org/forest-resources-assessment/20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https://pixabay.com/photos/forestry-logging-forest-960806/</a:t>
            </a:r>
            <a:endParaRPr dirty="0"/>
          </a:p>
          <a:p>
            <a:pPr marL="0" lvl="0" indent="0" algn="l" rtl="0">
              <a:lnSpc>
                <a:spcPct val="100000"/>
              </a:lnSpc>
              <a:spcBef>
                <a:spcPts val="0"/>
              </a:spcBef>
              <a:spcAft>
                <a:spcPts val="0"/>
              </a:spcAft>
              <a:buSzPts val="1400"/>
              <a:buNone/>
            </a:pPr>
            <a:endParaRPr dirty="0"/>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434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hlinkClick r:id="rId3"/>
              </a:rPr>
              <a:t>https://assets.publishing.service.gov.uk/government/uploads/system/uploads/attachment_data/file/899498/National_FCERM_strategy_for_England.pdf</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graph is reproduced courtesy of the F</a:t>
            </a:r>
            <a:r>
              <a:rPr lang="en-US" sz="1200" b="0" i="0" u="none" strike="noStrike" cap="none" dirty="0">
                <a:solidFill>
                  <a:schemeClr val="dk1"/>
                </a:solidFill>
                <a:effectLst/>
                <a:latin typeface="Calibri"/>
                <a:ea typeface="Calibri"/>
                <a:cs typeface="Calibri"/>
                <a:sym typeface="Calibri"/>
              </a:rPr>
              <a:t>AO, who are the source and copyright holder.  FAO’s endorsement of views, products or services is not implied in any way by the use of the graph.  </a:t>
            </a:r>
            <a:r>
              <a:rPr lang="en-GB" dirty="0"/>
              <a:t>http://www.fao.org/3/CA8753EN/CA8753EN.pdf#page=5 </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719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graph is reproduced courtesy of the F</a:t>
            </a:r>
            <a:r>
              <a:rPr lang="en-US" sz="1200" b="0" i="0" u="none" strike="noStrike" cap="none" dirty="0">
                <a:solidFill>
                  <a:schemeClr val="dk1"/>
                </a:solidFill>
                <a:effectLst/>
                <a:latin typeface="Calibri"/>
                <a:ea typeface="Calibri"/>
                <a:cs typeface="Calibri"/>
                <a:sym typeface="Calibri"/>
              </a:rPr>
              <a:t>AO, who are the source and copyright holder.  FAO’s endorsement of views, products or services is not implied in any way by the use of the graph.  </a:t>
            </a:r>
            <a:r>
              <a:rPr lang="en-GB" dirty="0"/>
              <a:t>http://www.fao.org/3/CA8753EN/CA8753EN.pdf#page=5 </a:t>
            </a:r>
            <a:endParaRPr dirty="0"/>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58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Photo: Photo: https://cdn.pixabay.com/photo/2020/05/31/04/36/investment-5241253_1280.jpg</a:t>
            </a:r>
          </a:p>
          <a:p>
            <a:pPr marL="0" lvl="0" indent="0" algn="l" rtl="0">
              <a:lnSpc>
                <a:spcPct val="100000"/>
              </a:lnSpc>
              <a:spcBef>
                <a:spcPts val="0"/>
              </a:spcBef>
              <a:spcAft>
                <a:spcPts val="0"/>
              </a:spcAft>
              <a:buSzPts val="1400"/>
              <a:buNone/>
            </a:pPr>
            <a:r>
              <a:rPr lang="en-GB" dirty="0"/>
              <a:t> </a:t>
            </a:r>
            <a:endParaRPr dirty="0"/>
          </a:p>
        </p:txBody>
      </p:sp>
      <p:sp>
        <p:nvSpPr>
          <p:cNvPr id="205" name="Google Shape;20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356712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https://cdn.pixabay.com/photo/2015/11/08/13/58/tree-1033612_960_720.jpg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https://cdn.pixabay.com/photo/2015/11/08/13/58/tree-1033612_960_720.jpg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88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https://cdn.pixabay.com/photo/2018/09/05/07/33/chainsaw-3655667_1280.jpg</a:t>
            </a:r>
            <a:endParaRPr dirty="0"/>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74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Photo: https://pixabay.com/photos/ape-baby-forest-fire-fear-risk-4273153/</a:t>
            </a:r>
            <a:endParaRPr dirty="0"/>
          </a:p>
        </p:txBody>
      </p:sp>
      <p:sp>
        <p:nvSpPr>
          <p:cNvPr id="131" name="Google Shape;13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Information from FAO Global Forest Resource Assessment 2020 </a:t>
            </a:r>
            <a:r>
              <a:rPr lang="en-GB" sz="1200" b="0" i="0" u="sng" strike="noStrike" cap="none" dirty="0">
                <a:solidFill>
                  <a:schemeClr val="dk1"/>
                </a:solidFill>
                <a:effectLst/>
                <a:latin typeface="Calibri"/>
                <a:ea typeface="Calibri"/>
                <a:cs typeface="Calibri"/>
                <a:sym typeface="Calibri"/>
                <a:hlinkClick r:id="rId3"/>
              </a:rPr>
              <a:t>http://www.fao.org/forest-resources-assessment/2020</a:t>
            </a:r>
            <a:r>
              <a:rPr lang="en-GB" sz="1200" b="0" i="0" u="none" strike="noStrike" cap="none" dirty="0">
                <a:solidFill>
                  <a:schemeClr val="dk1"/>
                </a:solidFill>
                <a:effectLst/>
                <a:latin typeface="Calibri"/>
                <a:ea typeface="Calibri"/>
                <a:cs typeface="Calibri"/>
                <a:sym typeface="Calibri"/>
              </a:rPr>
              <a:t> </a:t>
            </a:r>
          </a:p>
        </p:txBody>
      </p:sp>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69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sng" strike="noStrike" cap="none" dirty="0">
                <a:solidFill>
                  <a:schemeClr val="dk1"/>
                </a:solidFill>
                <a:effectLst/>
                <a:latin typeface="Calibri"/>
                <a:ea typeface="Calibri"/>
                <a:cs typeface="Calibri"/>
                <a:sym typeface="Calibri"/>
                <a:hlinkClick r:id="rId3"/>
              </a:rPr>
              <a:t>http://www.fao.org/forest-resources-assessment/2020</a:t>
            </a:r>
            <a:r>
              <a:rPr lang="en-GB"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r>
              <a:rPr lang="en-GB" dirty="0"/>
              <a:t>Photo: https://pixabay.com/photos/deforestation-forestry-forest-pine-4652916/</a:t>
            </a:r>
            <a:endParaRPr dirty="0"/>
          </a:p>
        </p:txBody>
      </p:sp>
      <p:sp>
        <p:nvSpPr>
          <p:cNvPr id="205" name="Google Shape;20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4" descr="Forestry, Logging, Forest, Deforestation, Timber"/>
          <p:cNvPicPr preferRelativeResize="0"/>
          <p:nvPr/>
        </p:nvPicPr>
        <p:blipFill rotWithShape="1">
          <a:blip r:embed="rId3">
            <a:alphaModFix/>
          </a:blip>
          <a:srcRect r="11878"/>
          <a:stretch/>
        </p:blipFill>
        <p:spPr>
          <a:xfrm flipH="1">
            <a:off x="0" y="0"/>
            <a:ext cx="9166250" cy="6858000"/>
          </a:xfrm>
          <a:prstGeom prst="rect">
            <a:avLst/>
          </a:prstGeom>
          <a:noFill/>
          <a:ln>
            <a:noFill/>
          </a:ln>
        </p:spPr>
      </p:pic>
      <p:sp>
        <p:nvSpPr>
          <p:cNvPr id="96" name="Google Shape;96;p4"/>
          <p:cNvSpPr/>
          <p:nvPr/>
        </p:nvSpPr>
        <p:spPr>
          <a:xfrm>
            <a:off x="-2811003" y="-83575"/>
            <a:ext cx="7394128" cy="7025150"/>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txBox="1"/>
          <p:nvPr/>
        </p:nvSpPr>
        <p:spPr>
          <a:xfrm>
            <a:off x="119120" y="993619"/>
            <a:ext cx="3248773" cy="427171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lang="ka-GE" sz="32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ka-GE" sz="3200" b="1" dirty="0">
                <a:solidFill>
                  <a:srgbClr val="FFFFFF"/>
                </a:solidFill>
                <a:latin typeface="Calibri"/>
                <a:ea typeface="Calibri"/>
                <a:cs typeface="Calibri"/>
                <a:sym typeface="Calibri"/>
              </a:rPr>
              <a:t>თ</a:t>
            </a:r>
            <a:r>
              <a:rPr lang="ka-GE" sz="3200" b="1" i="0" u="none" strike="noStrike" cap="none" dirty="0">
                <a:solidFill>
                  <a:srgbClr val="FFFFFF"/>
                </a:solidFill>
                <a:latin typeface="Calibri"/>
                <a:ea typeface="Calibri"/>
                <a:cs typeface="Calibri"/>
                <a:sym typeface="Calibri"/>
              </a:rPr>
              <a:t>ემატური დიაგრამებისა და  გრაფიკების გამოყენება გეოგრაფიის გაკვეთილზე </a:t>
            </a:r>
          </a:p>
          <a:p>
            <a:pPr marL="0" marR="0" lvl="0" indent="0" algn="l" rtl="0">
              <a:lnSpc>
                <a:spcPct val="100000"/>
              </a:lnSpc>
              <a:spcBef>
                <a:spcPts val="0"/>
              </a:spcBef>
              <a:spcAft>
                <a:spcPts val="0"/>
              </a:spcAft>
              <a:buClr>
                <a:srgbClr val="000000"/>
              </a:buClr>
              <a:buSzPts val="4000"/>
              <a:buFont typeface="Arial"/>
              <a:buNone/>
            </a:pPr>
            <a:endParaRPr lang="ka-GE" sz="3200" b="1"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ka-GE" sz="3200" b="1" dirty="0">
                <a:solidFill>
                  <a:srgbClr val="FFFFFF"/>
                </a:solidFill>
                <a:latin typeface="Calibri"/>
                <a:ea typeface="Calibri"/>
                <a:cs typeface="Calibri"/>
                <a:sym typeface="Calibri"/>
              </a:rPr>
              <a:t>       მაია ბლიაძე</a:t>
            </a:r>
            <a:endParaRPr sz="3200" b="1" i="0" u="none" strike="noStrike" cap="none"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86642" y="4013249"/>
            <a:ext cx="8806632" cy="3384376"/>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400"/>
              <a:buNone/>
            </a:pPr>
            <a:endParaRPr lang="ka-GE" sz="1800" dirty="0"/>
          </a:p>
          <a:p>
            <a:pPr marL="342900" lvl="0" indent="-342900" algn="l" rtl="0">
              <a:lnSpc>
                <a:spcPct val="80000"/>
              </a:lnSpc>
              <a:spcBef>
                <a:spcPts val="0"/>
              </a:spcBef>
              <a:spcAft>
                <a:spcPts val="0"/>
              </a:spcAft>
              <a:buClr>
                <a:schemeClr val="dk1"/>
              </a:buClr>
              <a:buSzPts val="1400"/>
              <a:buNone/>
            </a:pPr>
            <a:r>
              <a:rPr lang="ka-GE" sz="1800" dirty="0">
                <a:solidFill>
                  <a:srgbClr val="FF0000"/>
                </a:solidFill>
              </a:rPr>
              <a:t>ტყის ფართობების აღმნიშვნელ ღერძზე მკითხველმა შეიძლება ვერ შეამჩნიოს სიდიდის აღმნიშვნელი სიტყვა „ათასი“ (მან შეიძლება იფიქროს, რომ 2005 წელს ტყის ფართობი იყო 506,734 ჰექტარი, რეალურად კი 506,734,000 ჰექტარია).</a:t>
            </a:r>
          </a:p>
          <a:p>
            <a:pPr marL="342900" lvl="0" indent="-342900" algn="l" rtl="0">
              <a:lnSpc>
                <a:spcPct val="80000"/>
              </a:lnSpc>
              <a:spcBef>
                <a:spcPts val="0"/>
              </a:spcBef>
              <a:spcAft>
                <a:spcPts val="0"/>
              </a:spcAft>
              <a:buClr>
                <a:schemeClr val="dk1"/>
              </a:buClr>
              <a:buSzPts val="1400"/>
              <a:buNone/>
            </a:pPr>
            <a:r>
              <a:rPr lang="ka-GE" sz="1800" dirty="0">
                <a:solidFill>
                  <a:srgbClr val="FF0000"/>
                </a:solidFill>
              </a:rPr>
              <a:t>ღერძი არ იწყება 0-დან, ამიტომ ტყის გაჩეხის სიდიდე გადაჭარბებულია. როგორც  გარფიკიდან ჩანს, ტყის ფართობი თითქმის განახევრდა 2005-2010 წლებში, მაგრამ რეალურად ეს ასე არ არის.</a:t>
            </a:r>
            <a:r>
              <a:rPr lang="en-GB" sz="1800" dirty="0">
                <a:solidFill>
                  <a:srgbClr val="FF0000"/>
                </a:solidFill>
              </a:rPr>
              <a:t>. </a:t>
            </a:r>
            <a:endParaRPr sz="1800" dirty="0"/>
          </a:p>
          <a:p>
            <a:pPr marL="342900" lvl="0" indent="-342900" algn="l" rtl="0">
              <a:lnSpc>
                <a:spcPct val="80000"/>
              </a:lnSpc>
              <a:spcBef>
                <a:spcPts val="280"/>
              </a:spcBef>
              <a:spcAft>
                <a:spcPts val="0"/>
              </a:spcAft>
              <a:buClr>
                <a:srgbClr val="FF0000"/>
              </a:buClr>
              <a:buSzPts val="1400"/>
              <a:buNone/>
            </a:pPr>
            <a:r>
              <a:rPr lang="ka-GE" sz="1800" dirty="0">
                <a:solidFill>
                  <a:srgbClr val="FF0000"/>
                </a:solidFill>
              </a:rPr>
              <a:t>მზაკვრული პასუხი: წლები სწორად არ არის გადანაწილებული ჰორიზონტალურ ღერძზე. ჯერ  არის 5-წლიანი ინტერვალი - 2005-დან 2010 წლამდე, შემდეგ  კი უკვე 6-წლიანი - 2010-დან 2016 წლამდე, ამიტომ გრაფიკზე ტექნიკურად მესამე მაჩვენებელი ოდნავ უფრო მარჯვნივ უნდა იყოს</a:t>
            </a:r>
            <a:r>
              <a:rPr lang="en-GB" sz="1800" dirty="0">
                <a:solidFill>
                  <a:srgbClr val="FF0000"/>
                </a:solidFill>
              </a:rPr>
              <a:t>.</a:t>
            </a:r>
            <a:endParaRPr sz="1800" dirty="0"/>
          </a:p>
        </p:txBody>
      </p:sp>
      <p:sp>
        <p:nvSpPr>
          <p:cNvPr id="4" name="Google Shape;340;p9">
            <a:extLst>
              <a:ext uri="{FF2B5EF4-FFF2-40B4-BE49-F238E27FC236}">
                <a16:creationId xmlns:a16="http://schemas.microsoft.com/office/drawing/2014/main" id="{8409F585-CDC0-4E78-8B26-F3DADCD4FF19}"/>
              </a:ext>
            </a:extLst>
          </p:cNvPr>
          <p:cNvSpPr/>
          <p:nvPr/>
        </p:nvSpPr>
        <p:spPr>
          <a:xfrm>
            <a:off x="71834" y="4013249"/>
            <a:ext cx="9036248" cy="281045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711195B8-B522-4ECC-9D14-CA88564A2123}"/>
              </a:ext>
            </a:extLst>
          </p:cNvPr>
          <p:cNvSpPr txBox="1"/>
          <p:nvPr/>
        </p:nvSpPr>
        <p:spPr>
          <a:xfrm>
            <a:off x="6422332" y="0"/>
            <a:ext cx="2685750" cy="3231654"/>
          </a:xfrm>
          <a:prstGeom prst="rect">
            <a:avLst/>
          </a:prstGeom>
          <a:noFill/>
        </p:spPr>
        <p:txBody>
          <a:bodyPr wrap="square">
            <a:spAutoFit/>
          </a:bodyPr>
          <a:lstStyle/>
          <a:p>
            <a:r>
              <a:rPr lang="ka-GE" sz="2000" dirty="0"/>
              <a:t>როგორ შეიძლება ამ გრაფიკმა შეცდომაში შეიყვანოს წამკითხველი?</a:t>
            </a:r>
          </a:p>
          <a:p>
            <a:r>
              <a:rPr lang="ka-GE" sz="2000" dirty="0"/>
              <a:t>(გაითვალისწინეთ, რომ არსებობს  სწორი პასუხი და პლუს ერთი დაფარული პასუხი).</a:t>
            </a:r>
          </a:p>
          <a:p>
            <a:endParaRPr lang="en-US" sz="2400" dirty="0"/>
          </a:p>
        </p:txBody>
      </p:sp>
      <p:pic>
        <p:nvPicPr>
          <p:cNvPr id="3" name="Picture 2">
            <a:extLst>
              <a:ext uri="{FF2B5EF4-FFF2-40B4-BE49-F238E27FC236}">
                <a16:creationId xmlns:a16="http://schemas.microsoft.com/office/drawing/2014/main" id="{2CA7EDCD-76B9-4F2F-A9DC-E4C5394CC7DB}"/>
              </a:ext>
            </a:extLst>
          </p:cNvPr>
          <p:cNvPicPr>
            <a:picLocks noChangeAspect="1"/>
          </p:cNvPicPr>
          <p:nvPr/>
        </p:nvPicPr>
        <p:blipFill>
          <a:blip r:embed="rId3"/>
          <a:stretch>
            <a:fillRect/>
          </a:stretch>
        </p:blipFill>
        <p:spPr>
          <a:xfrm>
            <a:off x="0" y="10527"/>
            <a:ext cx="6422332" cy="4002722"/>
          </a:xfrm>
          <a:prstGeom prst="rect">
            <a:avLst/>
          </a:prstGeom>
        </p:spPr>
      </p:pic>
    </p:spTree>
    <p:extLst>
      <p:ext uri="{BB962C8B-B14F-4D97-AF65-F5344CB8AC3E}">
        <p14:creationId xmlns:p14="http://schemas.microsoft.com/office/powerpoint/2010/main" val="33287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0" y="3864968"/>
            <a:ext cx="9062957" cy="3384376"/>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280"/>
              </a:spcBef>
              <a:spcAft>
                <a:spcPts val="0"/>
              </a:spcAft>
              <a:buClr>
                <a:schemeClr val="dk1"/>
              </a:buClr>
              <a:buSzPts val="1400"/>
              <a:buNone/>
            </a:pPr>
            <a:r>
              <a:rPr lang="ka-GE" sz="2000" dirty="0"/>
              <a:t>ბრაზილიის საერთო ფართობი 835 814 000 ჰექტარია. ქვეყნის  ტერიტორიის რამდენი % იყო ტყით დაფარული 2005 წელს? </a:t>
            </a:r>
          </a:p>
          <a:p>
            <a:pPr marL="342900" lvl="0" indent="-342900" algn="l" rtl="0">
              <a:lnSpc>
                <a:spcPct val="80000"/>
              </a:lnSpc>
              <a:spcBef>
                <a:spcPts val="280"/>
              </a:spcBef>
              <a:spcAft>
                <a:spcPts val="0"/>
              </a:spcAft>
              <a:buClr>
                <a:schemeClr val="dk1"/>
              </a:buClr>
              <a:buSzPts val="1400"/>
              <a:buNone/>
            </a:pPr>
            <a:r>
              <a:rPr lang="en-GB" sz="2000" dirty="0">
                <a:solidFill>
                  <a:srgbClr val="FF0000"/>
                </a:solidFill>
              </a:rPr>
              <a:t>506,734,000 ÷ 835,814,000 x 100 = 60.63% </a:t>
            </a:r>
            <a:endParaRPr lang="ka-GE" sz="2000" dirty="0">
              <a:solidFill>
                <a:srgbClr val="FF0000"/>
              </a:solidFill>
            </a:endParaRPr>
          </a:p>
          <a:p>
            <a:pPr marL="342900" lvl="0" indent="-342900" algn="l" rtl="0">
              <a:lnSpc>
                <a:spcPct val="80000"/>
              </a:lnSpc>
              <a:spcBef>
                <a:spcPts val="280"/>
              </a:spcBef>
              <a:spcAft>
                <a:spcPts val="0"/>
              </a:spcAft>
              <a:buClr>
                <a:schemeClr val="dk1"/>
              </a:buClr>
              <a:buSzPts val="1400"/>
              <a:buNone/>
            </a:pPr>
            <a:r>
              <a:rPr lang="ka-GE" sz="2000" dirty="0"/>
              <a:t>ბრაზილიის ტერიტორიის  რამდენი % იყო ტყით დაფარული 2016 წელს?</a:t>
            </a:r>
          </a:p>
          <a:p>
            <a:pPr marL="342900" lvl="0" indent="-342900" algn="l" rtl="0">
              <a:lnSpc>
                <a:spcPct val="80000"/>
              </a:lnSpc>
              <a:spcBef>
                <a:spcPts val="280"/>
              </a:spcBef>
              <a:spcAft>
                <a:spcPts val="0"/>
              </a:spcAft>
              <a:buClr>
                <a:schemeClr val="dk1"/>
              </a:buClr>
              <a:buSzPts val="1400"/>
              <a:buNone/>
            </a:pPr>
            <a:r>
              <a:rPr lang="en-GB" sz="2000" dirty="0">
                <a:solidFill>
                  <a:srgbClr val="FF0000"/>
                </a:solidFill>
              </a:rPr>
              <a:t>492,554,000 ÷ 835,814,000 x 100 = 58.93% </a:t>
            </a:r>
            <a:endParaRPr lang="ka-GE" sz="2000" dirty="0">
              <a:solidFill>
                <a:srgbClr val="FF0000"/>
              </a:solidFill>
            </a:endParaRPr>
          </a:p>
          <a:p>
            <a:pPr marL="342900" lvl="0" indent="-342900" algn="l" rtl="0">
              <a:lnSpc>
                <a:spcPct val="80000"/>
              </a:lnSpc>
              <a:spcBef>
                <a:spcPts val="280"/>
              </a:spcBef>
              <a:spcAft>
                <a:spcPts val="0"/>
              </a:spcAft>
              <a:buClr>
                <a:schemeClr val="dk1"/>
              </a:buClr>
              <a:buSzPts val="1400"/>
              <a:buNone/>
            </a:pPr>
            <a:r>
              <a:rPr lang="ka-GE" sz="2000" dirty="0"/>
              <a:t>რატომ არის ბრაზილია მნიშვნელოვანი ქვეყანა ტყეების გაჩეხაზე საუბრისას? </a:t>
            </a:r>
          </a:p>
          <a:p>
            <a:pPr marL="342900" lvl="0" indent="-342900" algn="l" rtl="0">
              <a:lnSpc>
                <a:spcPct val="80000"/>
              </a:lnSpc>
              <a:spcBef>
                <a:spcPts val="280"/>
              </a:spcBef>
              <a:spcAft>
                <a:spcPts val="0"/>
              </a:spcAft>
              <a:buClr>
                <a:schemeClr val="dk1"/>
              </a:buClr>
              <a:buSzPts val="1400"/>
              <a:buNone/>
            </a:pPr>
            <a:r>
              <a:rPr lang="ka-GE" sz="2000" dirty="0">
                <a:solidFill>
                  <a:srgbClr val="FF0000"/>
                </a:solidFill>
              </a:rPr>
              <a:t>ამაზონის ტროპიკული ტყის 60% ბრაზილიაშია; ეს მსოფლიოში ყველაზე დიდი ტროპიკული ტყეა და ცნობილია თავისი ბიომრავალფეროვნებით. </a:t>
            </a:r>
            <a:endParaRPr sz="2000" dirty="0">
              <a:solidFill>
                <a:srgbClr val="FF0000"/>
              </a:solidFill>
            </a:endParaRPr>
          </a:p>
        </p:txBody>
      </p:sp>
      <p:sp>
        <p:nvSpPr>
          <p:cNvPr id="7" name="Google Shape;340;p9">
            <a:extLst>
              <a:ext uri="{FF2B5EF4-FFF2-40B4-BE49-F238E27FC236}">
                <a16:creationId xmlns:a16="http://schemas.microsoft.com/office/drawing/2014/main" id="{CDFBEB47-EF40-4238-81C2-FB72B3835261}"/>
              </a:ext>
            </a:extLst>
          </p:cNvPr>
          <p:cNvSpPr/>
          <p:nvPr/>
        </p:nvSpPr>
        <p:spPr>
          <a:xfrm flipV="1">
            <a:off x="65225" y="4466702"/>
            <a:ext cx="7031313" cy="27731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64DC1959-D725-4403-8FBC-E6B9BEF87CF7}"/>
              </a:ext>
            </a:extLst>
          </p:cNvPr>
          <p:cNvSpPr/>
          <p:nvPr/>
        </p:nvSpPr>
        <p:spPr>
          <a:xfrm flipV="1">
            <a:off x="65226" y="5004553"/>
            <a:ext cx="7031313" cy="27731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340;p9">
            <a:extLst>
              <a:ext uri="{FF2B5EF4-FFF2-40B4-BE49-F238E27FC236}">
                <a16:creationId xmlns:a16="http://schemas.microsoft.com/office/drawing/2014/main" id="{94D8859A-16FC-4189-94E5-1B06BDF93F3B}"/>
              </a:ext>
            </a:extLst>
          </p:cNvPr>
          <p:cNvSpPr/>
          <p:nvPr/>
        </p:nvSpPr>
        <p:spPr>
          <a:xfrm flipV="1">
            <a:off x="12733" y="5557156"/>
            <a:ext cx="8568107" cy="97799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C77ADC0-8EC5-4E24-8915-66A6C30D3E1C}"/>
              </a:ext>
            </a:extLst>
          </p:cNvPr>
          <p:cNvPicPr>
            <a:picLocks noChangeAspect="1"/>
          </p:cNvPicPr>
          <p:nvPr/>
        </p:nvPicPr>
        <p:blipFill>
          <a:blip r:embed="rId3"/>
          <a:stretch>
            <a:fillRect/>
          </a:stretch>
        </p:blipFill>
        <p:spPr>
          <a:xfrm>
            <a:off x="1567543" y="32642"/>
            <a:ext cx="6157426" cy="38323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0-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0-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8"/>
        <p:cNvGrpSpPr/>
        <p:nvPr/>
      </p:nvGrpSpPr>
      <p:grpSpPr>
        <a:xfrm>
          <a:off x="0" y="0"/>
          <a:ext cx="0" cy="0"/>
          <a:chOff x="0" y="0"/>
          <a:chExt cx="0" cy="0"/>
        </a:xfrm>
      </p:grpSpPr>
      <p:sp>
        <p:nvSpPr>
          <p:cNvPr id="169" name="Google Shape;169;p14"/>
          <p:cNvSpPr txBox="1">
            <a:spLocks noGrp="1"/>
          </p:cNvSpPr>
          <p:nvPr>
            <p:ph type="body" idx="1"/>
          </p:nvPr>
        </p:nvSpPr>
        <p:spPr>
          <a:xfrm>
            <a:off x="0" y="3340358"/>
            <a:ext cx="9144000" cy="338701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1700"/>
              <a:buNone/>
            </a:pPr>
            <a:endParaRPr lang="ka-GE" sz="1700" dirty="0"/>
          </a:p>
          <a:p>
            <a:pPr marL="342900" lvl="0" indent="-342900" algn="l" rtl="0">
              <a:lnSpc>
                <a:spcPct val="80000"/>
              </a:lnSpc>
              <a:spcBef>
                <a:spcPts val="0"/>
              </a:spcBef>
              <a:spcAft>
                <a:spcPts val="0"/>
              </a:spcAft>
              <a:buClr>
                <a:schemeClr val="dk1"/>
              </a:buClr>
              <a:buSzPts val="1700"/>
              <a:buChar char="•"/>
            </a:pPr>
            <a:endParaRPr lang="ka-GE" sz="1700" dirty="0"/>
          </a:p>
          <a:p>
            <a:pPr marL="342900" lvl="0" indent="-342900" algn="l" rtl="0">
              <a:lnSpc>
                <a:spcPct val="80000"/>
              </a:lnSpc>
              <a:spcBef>
                <a:spcPts val="0"/>
              </a:spcBef>
              <a:spcAft>
                <a:spcPts val="0"/>
              </a:spcAft>
              <a:buClr>
                <a:schemeClr val="dk1"/>
              </a:buClr>
              <a:buSzPts val="1700"/>
              <a:buChar char="•"/>
            </a:pPr>
            <a:r>
              <a:rPr lang="ka-GE" sz="1700" dirty="0"/>
              <a:t>რამდენი იყო მსოფლიოს მოსახლეობა 2015 წელს?   </a:t>
            </a:r>
            <a:r>
              <a:rPr lang="ka-GE" sz="1700" dirty="0">
                <a:solidFill>
                  <a:srgbClr val="FF0000"/>
                </a:solidFill>
              </a:rPr>
              <a:t>დაახლოებით </a:t>
            </a:r>
            <a:r>
              <a:rPr lang="en-GB" sz="1700" dirty="0">
                <a:solidFill>
                  <a:srgbClr val="FF0000"/>
                </a:solidFill>
              </a:rPr>
              <a:t> 7.4 მ</a:t>
            </a:r>
            <a:r>
              <a:rPr lang="ka-GE" sz="1700" dirty="0">
                <a:solidFill>
                  <a:srgbClr val="FF0000"/>
                </a:solidFill>
              </a:rPr>
              <a:t>ლრდ </a:t>
            </a:r>
            <a:endParaRPr sz="1700" dirty="0">
              <a:solidFill>
                <a:srgbClr val="FF0000"/>
              </a:solidFill>
            </a:endParaRPr>
          </a:p>
          <a:p>
            <a:pPr marL="342900" lvl="0" indent="-342900" algn="l" rtl="0">
              <a:lnSpc>
                <a:spcPct val="80000"/>
              </a:lnSpc>
              <a:spcBef>
                <a:spcPts val="340"/>
              </a:spcBef>
              <a:spcAft>
                <a:spcPts val="0"/>
              </a:spcAft>
              <a:buClr>
                <a:schemeClr val="dk1"/>
              </a:buClr>
              <a:buSzPts val="1700"/>
              <a:buChar char="•"/>
            </a:pPr>
            <a:r>
              <a:rPr lang="ka-GE" sz="1700" dirty="0"/>
              <a:t>რამდენად გაიზარდა მსოფლიოს მოსახლეობა 1955 წლიდან 2015 წლამდე პერიოდში</a:t>
            </a:r>
            <a:r>
              <a:rPr lang="en-GB" sz="1700" dirty="0"/>
              <a:t>? </a:t>
            </a:r>
            <a:r>
              <a:rPr lang="ka-GE" sz="1700" dirty="0"/>
              <a:t> </a:t>
            </a:r>
          </a:p>
          <a:p>
            <a:pPr marL="0" lvl="0" indent="0" algn="l" rtl="0">
              <a:lnSpc>
                <a:spcPct val="80000"/>
              </a:lnSpc>
              <a:spcBef>
                <a:spcPts val="340"/>
              </a:spcBef>
              <a:spcAft>
                <a:spcPts val="0"/>
              </a:spcAft>
              <a:buClr>
                <a:schemeClr val="dk1"/>
              </a:buClr>
              <a:buSzPts val="1700"/>
              <a:buNone/>
            </a:pPr>
            <a:r>
              <a:rPr lang="ka-GE" sz="1700" dirty="0">
                <a:solidFill>
                  <a:srgbClr val="FF0000"/>
                </a:solidFill>
              </a:rPr>
              <a:t>       დაახლოებით </a:t>
            </a:r>
            <a:r>
              <a:rPr lang="en-GB" sz="1700" dirty="0">
                <a:solidFill>
                  <a:srgbClr val="FF0000"/>
                </a:solidFill>
              </a:rPr>
              <a:t> 4.6 მ</a:t>
            </a:r>
            <a:r>
              <a:rPr lang="ka-GE" sz="1700" dirty="0">
                <a:solidFill>
                  <a:srgbClr val="FF0000"/>
                </a:solidFill>
              </a:rPr>
              <a:t>ლრდ-ით. </a:t>
            </a:r>
            <a:endParaRPr dirty="0"/>
          </a:p>
          <a:p>
            <a:pPr marL="342900" lvl="0" indent="-342900" algn="l" rtl="0">
              <a:lnSpc>
                <a:spcPct val="80000"/>
              </a:lnSpc>
              <a:spcBef>
                <a:spcPts val="340"/>
              </a:spcBef>
              <a:spcAft>
                <a:spcPts val="0"/>
              </a:spcAft>
              <a:buClr>
                <a:schemeClr val="dk1"/>
              </a:buClr>
              <a:buSzPts val="1700"/>
              <a:buChar char="•"/>
            </a:pPr>
            <a:r>
              <a:rPr lang="ka-GE" sz="1700" dirty="0"/>
              <a:t>რატომ შეიძლება მსოფლიოში მოსახლეობის მატებამ გამოიწვიოს ტყეების განადგურება?</a:t>
            </a:r>
          </a:p>
          <a:p>
            <a:pPr marL="0" lvl="0" indent="0">
              <a:lnSpc>
                <a:spcPct val="80000"/>
              </a:lnSpc>
              <a:spcBef>
                <a:spcPts val="340"/>
              </a:spcBef>
              <a:buSzPts val="1700"/>
              <a:buNone/>
            </a:pPr>
            <a:r>
              <a:rPr lang="ka-GE" sz="1700" dirty="0"/>
              <a:t> </a:t>
            </a:r>
            <a:r>
              <a:rPr lang="ka-GE" sz="1700" dirty="0">
                <a:solidFill>
                  <a:srgbClr val="FF0000"/>
                </a:solidFill>
              </a:rPr>
              <a:t>მიწა საჭიროა იმისთვის, რომ ადამიანებმა იცხოვრონ და აწარმოონ ის, რაც მათ სჭირდებათ (მაგ. საკვები). ხე საჭიროა როგორც საწვავი ან პროდუქციის ასაშენებელი მასალა.</a:t>
            </a:r>
            <a:endParaRPr sz="1700" dirty="0">
              <a:solidFill>
                <a:srgbClr val="FF0000"/>
              </a:solidFill>
            </a:endParaRPr>
          </a:p>
          <a:p>
            <a:pPr marL="342900" lvl="0" indent="-342900" algn="l" rtl="0">
              <a:lnSpc>
                <a:spcPct val="80000"/>
              </a:lnSpc>
              <a:spcBef>
                <a:spcPts val="340"/>
              </a:spcBef>
              <a:spcAft>
                <a:spcPts val="0"/>
              </a:spcAft>
              <a:buClr>
                <a:schemeClr val="dk1"/>
              </a:buClr>
              <a:buSzPts val="1700"/>
              <a:buChar char="•"/>
            </a:pPr>
            <a:r>
              <a:rPr lang="ka-GE" sz="1700" dirty="0"/>
              <a:t>რა კავშირია მსოფლიოს მოსახლეობის რაოდენობის მატებასა და </a:t>
            </a:r>
            <a:r>
              <a:rPr lang="en-GB" sz="1700" dirty="0"/>
              <a:t>CO</a:t>
            </a:r>
            <a:r>
              <a:rPr lang="en-GB" sz="1300" dirty="0"/>
              <a:t>2</a:t>
            </a:r>
            <a:r>
              <a:rPr lang="ka-GE" sz="1700" dirty="0"/>
              <a:t>-ის გამონაბოლქვს შორის? </a:t>
            </a:r>
          </a:p>
          <a:p>
            <a:pPr marL="0" lvl="0" indent="0" algn="l" rtl="0">
              <a:lnSpc>
                <a:spcPct val="80000"/>
              </a:lnSpc>
              <a:spcBef>
                <a:spcPts val="340"/>
              </a:spcBef>
              <a:spcAft>
                <a:spcPts val="0"/>
              </a:spcAft>
              <a:buClr>
                <a:schemeClr val="dk1"/>
              </a:buClr>
              <a:buSzPts val="1700"/>
              <a:buNone/>
            </a:pPr>
            <a:r>
              <a:rPr lang="ka-GE" sz="1700" dirty="0">
                <a:solidFill>
                  <a:srgbClr val="FF0000"/>
                </a:solidFill>
              </a:rPr>
              <a:t>ადამიანები იყენებენ საწვავს, რომელიც წარმოქმნის ნახშირორჟანგს. ადამიანი, ასევე, იღებს ჟანგბადს და ამოისუნთქავს ნახშირორჟანგს. ადამიანებისთვის საკვების მომზადება თითქმის ყოველთვის მოიცავს პროცესებს, რომლებიც ატმოსფეროში ათავისუფლებს ნახშირორჟანგს.</a:t>
            </a:r>
          </a:p>
          <a:p>
            <a:pPr marL="342900" lvl="0" indent="-342900" algn="l" rtl="0">
              <a:lnSpc>
                <a:spcPct val="80000"/>
              </a:lnSpc>
              <a:spcBef>
                <a:spcPts val="340"/>
              </a:spcBef>
              <a:spcAft>
                <a:spcPts val="0"/>
              </a:spcAft>
              <a:buClr>
                <a:schemeClr val="dk1"/>
              </a:buClr>
              <a:buSzPts val="1700"/>
              <a:buChar char="•"/>
            </a:pPr>
            <a:r>
              <a:rPr lang="ka-GE" sz="1700" dirty="0"/>
              <a:t>რატომ თვლიან მეცნიერები, რომ </a:t>
            </a:r>
            <a:r>
              <a:rPr lang="en-GB" sz="1700" dirty="0"/>
              <a:t>CO</a:t>
            </a:r>
            <a:r>
              <a:rPr lang="en-GB" sz="1300" dirty="0"/>
              <a:t>2</a:t>
            </a:r>
            <a:r>
              <a:rPr lang="en-GB" sz="1700" dirty="0"/>
              <a:t> </a:t>
            </a:r>
            <a:r>
              <a:rPr lang="ka-GE" sz="1700" dirty="0"/>
              <a:t>ემისია ხელს უწყობს კლიმატის ცვლილებას? </a:t>
            </a:r>
          </a:p>
          <a:p>
            <a:pPr marL="0" lvl="0" indent="0" algn="l" rtl="0">
              <a:lnSpc>
                <a:spcPct val="80000"/>
              </a:lnSpc>
              <a:spcBef>
                <a:spcPts val="340"/>
              </a:spcBef>
              <a:spcAft>
                <a:spcPts val="0"/>
              </a:spcAft>
              <a:buClr>
                <a:schemeClr val="dk1"/>
              </a:buClr>
              <a:buSzPts val="1700"/>
              <a:buNone/>
            </a:pPr>
            <a:r>
              <a:rPr lang="ka-GE" sz="1700" dirty="0">
                <a:solidFill>
                  <a:srgbClr val="FF0000"/>
                </a:solidFill>
              </a:rPr>
              <a:t>ნახშირორჟანგი  სათბურის აირია. ეს ნიშნავს, რომ იგი ქმნის ბარიერს ატმოსფეროში, რომელიც აკავებს მზის სხივებს დედამიწასთან ახლოს. ამის გამო მატულობს დედამიწაზე საშუალო ტემპერატურა, რაც ხელს უწყობს გლობალურ დათბობას</a:t>
            </a:r>
            <a:r>
              <a:rPr lang="ka-GE" sz="1700" dirty="0"/>
              <a:t>.</a:t>
            </a:r>
            <a:r>
              <a:rPr lang="en-GB" sz="1700" dirty="0">
                <a:solidFill>
                  <a:srgbClr val="FF0000"/>
                </a:solidFill>
              </a:rPr>
              <a:t>. </a:t>
            </a:r>
            <a:endParaRPr dirty="0"/>
          </a:p>
        </p:txBody>
      </p:sp>
      <p:sp>
        <p:nvSpPr>
          <p:cNvPr id="8" name="Google Shape;340;p9">
            <a:extLst>
              <a:ext uri="{FF2B5EF4-FFF2-40B4-BE49-F238E27FC236}">
                <a16:creationId xmlns:a16="http://schemas.microsoft.com/office/drawing/2014/main" id="{C87BD741-0E9E-40B7-B6C9-14EC44B79E31}"/>
              </a:ext>
            </a:extLst>
          </p:cNvPr>
          <p:cNvSpPr/>
          <p:nvPr/>
        </p:nvSpPr>
        <p:spPr>
          <a:xfrm flipV="1">
            <a:off x="110534" y="4122637"/>
            <a:ext cx="4461466" cy="22717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 name="Google Shape;340;p9">
            <a:extLst>
              <a:ext uri="{FF2B5EF4-FFF2-40B4-BE49-F238E27FC236}">
                <a16:creationId xmlns:a16="http://schemas.microsoft.com/office/drawing/2014/main" id="{1B5E2832-0E55-49B4-8C31-1AAEF381F5D8}"/>
              </a:ext>
            </a:extLst>
          </p:cNvPr>
          <p:cNvSpPr/>
          <p:nvPr/>
        </p:nvSpPr>
        <p:spPr>
          <a:xfrm flipV="1">
            <a:off x="5070107" y="3664931"/>
            <a:ext cx="3018098" cy="27381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 name="Google Shape;340;p9">
            <a:extLst>
              <a:ext uri="{FF2B5EF4-FFF2-40B4-BE49-F238E27FC236}">
                <a16:creationId xmlns:a16="http://schemas.microsoft.com/office/drawing/2014/main" id="{9663A588-53C0-4513-AB20-E4105206D40E}"/>
              </a:ext>
            </a:extLst>
          </p:cNvPr>
          <p:cNvSpPr/>
          <p:nvPr/>
        </p:nvSpPr>
        <p:spPr>
          <a:xfrm flipV="1">
            <a:off x="67109" y="5258633"/>
            <a:ext cx="9009782" cy="597212"/>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 name="Google Shape;340;p9">
            <a:extLst>
              <a:ext uri="{FF2B5EF4-FFF2-40B4-BE49-F238E27FC236}">
                <a16:creationId xmlns:a16="http://schemas.microsoft.com/office/drawing/2014/main" id="{734295E2-840E-41C5-842A-D16D4DF0BBE4}"/>
              </a:ext>
            </a:extLst>
          </p:cNvPr>
          <p:cNvSpPr/>
          <p:nvPr/>
        </p:nvSpPr>
        <p:spPr>
          <a:xfrm flipV="1">
            <a:off x="79632" y="4557835"/>
            <a:ext cx="8770415" cy="346484"/>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340;p9">
            <a:extLst>
              <a:ext uri="{FF2B5EF4-FFF2-40B4-BE49-F238E27FC236}">
                <a16:creationId xmlns:a16="http://schemas.microsoft.com/office/drawing/2014/main" id="{605BD76F-77F4-488F-8F52-405DF7985F59}"/>
              </a:ext>
            </a:extLst>
          </p:cNvPr>
          <p:cNvSpPr/>
          <p:nvPr/>
        </p:nvSpPr>
        <p:spPr>
          <a:xfrm flipV="1">
            <a:off x="70339" y="6073235"/>
            <a:ext cx="8837524" cy="59721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BF11CE8-39D8-4E29-B7B1-D7C61AD8C56F}"/>
              </a:ext>
            </a:extLst>
          </p:cNvPr>
          <p:cNvPicPr>
            <a:picLocks noChangeAspect="1"/>
          </p:cNvPicPr>
          <p:nvPr/>
        </p:nvPicPr>
        <p:blipFill>
          <a:blip r:embed="rId3"/>
          <a:stretch>
            <a:fillRect/>
          </a:stretch>
        </p:blipFill>
        <p:spPr>
          <a:xfrm>
            <a:off x="1726113" y="1"/>
            <a:ext cx="648179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0-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1+ppt_w/2"/>
                                          </p:val>
                                        </p:tav>
                                      </p:tavLst>
                                    </p:anim>
                                    <p:anim calcmode="lin" valueType="num">
                                      <p:cBhvr additive="base">
                                        <p:cTn id="19" dur="500"/>
                                        <p:tgtEl>
                                          <p:spTgt spid="11"/>
                                        </p:tgtEl>
                                        <p:attrNameLst>
                                          <p:attrName>ppt_y</p:attrName>
                                        </p:attrNameLst>
                                      </p:cBhvr>
                                      <p:tavLst>
                                        <p:tav tm="0">
                                          <p:val>
                                            <p:strVal val="ppt_y"/>
                                          </p:val>
                                        </p:tav>
                                        <p:tav tm="100000">
                                          <p:val>
                                            <p:strVal val="ppt_y"/>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0-ppt_w/2"/>
                                          </p:val>
                                        </p:tav>
                                      </p:tavLst>
                                    </p:anim>
                                    <p:anim calcmode="lin" valueType="num">
                                      <p:cBhvr additive="base">
                                        <p:cTn id="25" dur="500"/>
                                        <p:tgtEl>
                                          <p:spTgt spid="10"/>
                                        </p:tgtEl>
                                        <p:attrNameLst>
                                          <p:attrName>ppt_y</p:attrName>
                                        </p:attrNameLst>
                                      </p:cBhvr>
                                      <p:tavLst>
                                        <p:tav tm="0">
                                          <p:val>
                                            <p:strVal val="ppt_y"/>
                                          </p:val>
                                        </p:tav>
                                        <p:tav tm="100000">
                                          <p:val>
                                            <p:strVal val="ppt_y"/>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0"/>
        <p:cNvGrpSpPr/>
        <p:nvPr/>
      </p:nvGrpSpPr>
      <p:grpSpPr>
        <a:xfrm>
          <a:off x="0" y="0"/>
          <a:ext cx="0" cy="0"/>
          <a:chOff x="0" y="0"/>
          <a:chExt cx="0" cy="0"/>
        </a:xfrm>
      </p:grpSpPr>
      <p:sp>
        <p:nvSpPr>
          <p:cNvPr id="181" name="Google Shape;181;p16"/>
          <p:cNvSpPr txBox="1">
            <a:spLocks noGrp="1"/>
          </p:cNvSpPr>
          <p:nvPr>
            <p:ph type="body" idx="1"/>
          </p:nvPr>
        </p:nvSpPr>
        <p:spPr>
          <a:xfrm>
            <a:off x="100485" y="4317379"/>
            <a:ext cx="8822452" cy="2520134"/>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90000"/>
              </a:lnSpc>
              <a:spcBef>
                <a:spcPts val="0"/>
              </a:spcBef>
              <a:spcAft>
                <a:spcPts val="0"/>
              </a:spcAft>
              <a:buClr>
                <a:schemeClr val="dk1"/>
              </a:buClr>
              <a:buSzPts val="1700"/>
              <a:buChar char="•"/>
            </a:pPr>
            <a:r>
              <a:rPr lang="ka-GE" sz="1700" dirty="0"/>
              <a:t>რომელ რეგიონშია </a:t>
            </a:r>
            <a:r>
              <a:rPr lang="en-GB" sz="1700" dirty="0"/>
              <a:t>CO</a:t>
            </a:r>
            <a:r>
              <a:rPr lang="en-GB" sz="1300" dirty="0"/>
              <a:t>2</a:t>
            </a:r>
            <a:r>
              <a:rPr lang="en-GB" sz="1700" dirty="0"/>
              <a:t>-</a:t>
            </a:r>
            <a:r>
              <a:rPr lang="ka-GE" sz="1700" dirty="0"/>
              <a:t>ის ყველაზე დაბალი გამონაბოლქვი</a:t>
            </a:r>
            <a:r>
              <a:rPr lang="en-GB" sz="1700" dirty="0"/>
              <a:t>? </a:t>
            </a:r>
            <a:r>
              <a:rPr lang="ka-GE" sz="1700" dirty="0"/>
              <a:t> </a:t>
            </a:r>
            <a:r>
              <a:rPr lang="ka-GE" sz="1700" dirty="0">
                <a:solidFill>
                  <a:srgbClr val="FF0000"/>
                </a:solidFill>
              </a:rPr>
              <a:t>აფრიკაში</a:t>
            </a:r>
            <a:endParaRPr lang="en-GB" sz="1700" dirty="0">
              <a:solidFill>
                <a:srgbClr val="FF0000"/>
              </a:solidFill>
            </a:endParaRPr>
          </a:p>
          <a:p>
            <a:pPr marL="0" lvl="0" indent="0" algn="l" rtl="0">
              <a:lnSpc>
                <a:spcPct val="90000"/>
              </a:lnSpc>
              <a:spcBef>
                <a:spcPts val="0"/>
              </a:spcBef>
              <a:spcAft>
                <a:spcPts val="0"/>
              </a:spcAft>
              <a:buClr>
                <a:schemeClr val="dk1"/>
              </a:buClr>
              <a:buSzPts val="1700"/>
              <a:buNone/>
            </a:pPr>
            <a:r>
              <a:rPr lang="en-GB" sz="1700" dirty="0">
                <a:solidFill>
                  <a:srgbClr val="FF0000"/>
                </a:solidFill>
              </a:rPr>
              <a:t>	</a:t>
            </a:r>
            <a:endParaRPr dirty="0">
              <a:solidFill>
                <a:srgbClr val="FF0000"/>
              </a:solidFill>
            </a:endParaRPr>
          </a:p>
          <a:p>
            <a:pPr marL="342900" lvl="0" indent="-342900" algn="l" rtl="0">
              <a:lnSpc>
                <a:spcPct val="90000"/>
              </a:lnSpc>
              <a:spcBef>
                <a:spcPts val="340"/>
              </a:spcBef>
              <a:spcAft>
                <a:spcPts val="0"/>
              </a:spcAft>
              <a:buClr>
                <a:schemeClr val="dk1"/>
              </a:buClr>
              <a:buSzPts val="1700"/>
              <a:buChar char="•"/>
            </a:pPr>
            <a:r>
              <a:rPr lang="ka-GE" sz="1700" dirty="0"/>
              <a:t>რომელი რეგიონის ქვეყნებში  იყო </a:t>
            </a:r>
            <a:r>
              <a:rPr lang="en-GB" sz="1700" dirty="0"/>
              <a:t>CO</a:t>
            </a:r>
            <a:r>
              <a:rPr lang="en-GB" sz="1300" dirty="0"/>
              <a:t>2</a:t>
            </a:r>
            <a:r>
              <a:rPr lang="en-GB" sz="1700" dirty="0"/>
              <a:t>-</a:t>
            </a:r>
            <a:r>
              <a:rPr lang="ka-GE" sz="1700" dirty="0"/>
              <a:t>ის ემისიის ყველაზე მაღალი მაჩვენებლი </a:t>
            </a:r>
            <a:r>
              <a:rPr lang="en-GB" sz="1700" dirty="0"/>
              <a:t>1990</a:t>
            </a:r>
            <a:r>
              <a:rPr lang="ka-GE" sz="1700" dirty="0"/>
              <a:t> წელს</a:t>
            </a:r>
            <a:r>
              <a:rPr lang="en-GB" sz="1700" dirty="0"/>
              <a:t>? </a:t>
            </a:r>
            <a:endParaRPr lang="ka-GE" sz="1700" dirty="0"/>
          </a:p>
          <a:p>
            <a:pPr marL="0" lvl="0" indent="0" algn="l" rtl="0">
              <a:lnSpc>
                <a:spcPct val="90000"/>
              </a:lnSpc>
              <a:spcBef>
                <a:spcPts val="340"/>
              </a:spcBef>
              <a:spcAft>
                <a:spcPts val="0"/>
              </a:spcAft>
              <a:buClr>
                <a:schemeClr val="dk1"/>
              </a:buClr>
              <a:buSzPts val="1700"/>
              <a:buNone/>
            </a:pPr>
            <a:r>
              <a:rPr lang="ka-GE" sz="1700" dirty="0">
                <a:solidFill>
                  <a:srgbClr val="FF0000"/>
                </a:solidFill>
              </a:rPr>
              <a:t>ჩრდილოეთი  ამერიკის </a:t>
            </a:r>
          </a:p>
          <a:p>
            <a:pPr marL="285750" lvl="0" indent="-285750" algn="l" rtl="0">
              <a:lnSpc>
                <a:spcPct val="90000"/>
              </a:lnSpc>
              <a:spcBef>
                <a:spcPts val="340"/>
              </a:spcBef>
              <a:spcAft>
                <a:spcPts val="0"/>
              </a:spcAft>
              <a:buClr>
                <a:schemeClr val="dk1"/>
              </a:buClr>
              <a:buSzPts val="1700"/>
              <a:buFont typeface="Arial" panose="020B0604020202020204" pitchFamily="34" charset="0"/>
              <a:buChar char="•"/>
            </a:pPr>
            <a:r>
              <a:rPr lang="ka-GE" sz="1700" dirty="0"/>
              <a:t>ქვეყნების რომელ ჯგუფს ჰქონდა </a:t>
            </a:r>
            <a:r>
              <a:rPr lang="en-GB" sz="1700" dirty="0"/>
              <a:t>CO</a:t>
            </a:r>
            <a:r>
              <a:rPr lang="en-GB" sz="1300" dirty="0"/>
              <a:t>2</a:t>
            </a:r>
            <a:r>
              <a:rPr lang="en-GB" sz="1700" dirty="0"/>
              <a:t>-</a:t>
            </a:r>
            <a:r>
              <a:rPr lang="ka-GE" sz="1700" dirty="0"/>
              <a:t>ის ყველაზე მაღალი ემისიები 2015 წელს?</a:t>
            </a:r>
          </a:p>
          <a:p>
            <a:pPr marL="0" lvl="0" indent="0" algn="l" rtl="0">
              <a:lnSpc>
                <a:spcPct val="90000"/>
              </a:lnSpc>
              <a:spcBef>
                <a:spcPts val="340"/>
              </a:spcBef>
              <a:spcAft>
                <a:spcPts val="0"/>
              </a:spcAft>
              <a:buClr>
                <a:schemeClr val="dk1"/>
              </a:buClr>
              <a:buSzPts val="1700"/>
              <a:buNone/>
            </a:pPr>
            <a:r>
              <a:rPr lang="ka-GE" sz="1700" dirty="0"/>
              <a:t> </a:t>
            </a:r>
            <a:r>
              <a:rPr lang="ka-GE" sz="1700" dirty="0">
                <a:solidFill>
                  <a:srgbClr val="FF0000"/>
                </a:solidFill>
              </a:rPr>
              <a:t>აზიის განვითარებად ქვეყნებს</a:t>
            </a:r>
          </a:p>
          <a:p>
            <a:pPr marL="285750" lvl="0" indent="-285750" algn="l" rtl="0">
              <a:lnSpc>
                <a:spcPct val="90000"/>
              </a:lnSpc>
              <a:spcBef>
                <a:spcPts val="340"/>
              </a:spcBef>
              <a:spcAft>
                <a:spcPts val="0"/>
              </a:spcAft>
              <a:buClr>
                <a:schemeClr val="dk1"/>
              </a:buClr>
              <a:buSzPts val="1700"/>
              <a:buFont typeface="Arial" panose="020B0604020202020204" pitchFamily="34" charset="0"/>
              <a:buChar char="•"/>
            </a:pPr>
            <a:r>
              <a:rPr lang="ka-GE" sz="1700" dirty="0"/>
              <a:t>რომელ წელს გადააჭარბეს აზიის განვითარებადმა  ქვეყნებმა ჩრდილოეთ ამერიკას </a:t>
            </a:r>
            <a:r>
              <a:rPr lang="en-GB" sz="1700" dirty="0"/>
              <a:t>CO</a:t>
            </a:r>
            <a:r>
              <a:rPr lang="en-GB" sz="1300" dirty="0"/>
              <a:t>2</a:t>
            </a:r>
            <a:r>
              <a:rPr lang="en-GB" sz="1700" dirty="0"/>
              <a:t>-</a:t>
            </a:r>
            <a:r>
              <a:rPr lang="ka-GE" sz="1700" dirty="0"/>
              <a:t>ის  გამონაბოლქვით?</a:t>
            </a:r>
            <a:r>
              <a:rPr lang="en-GB" sz="1700" dirty="0">
                <a:solidFill>
                  <a:srgbClr val="FF0000"/>
                </a:solidFill>
              </a:rPr>
              <a:t>	2001/2002</a:t>
            </a:r>
            <a:r>
              <a:rPr lang="ka-GE" sz="1700" dirty="0">
                <a:solidFill>
                  <a:srgbClr val="FF0000"/>
                </a:solidFill>
              </a:rPr>
              <a:t>წ.</a:t>
            </a:r>
            <a:endParaRPr dirty="0"/>
          </a:p>
          <a:p>
            <a:pPr marL="342900" lvl="0" indent="-342900" algn="l" rtl="0">
              <a:lnSpc>
                <a:spcPct val="90000"/>
              </a:lnSpc>
              <a:spcBef>
                <a:spcPts val="340"/>
              </a:spcBef>
              <a:spcAft>
                <a:spcPts val="0"/>
              </a:spcAft>
              <a:buClr>
                <a:schemeClr val="dk1"/>
              </a:buClr>
              <a:buSzPts val="1700"/>
              <a:buChar char="•"/>
            </a:pPr>
            <a:r>
              <a:rPr lang="ka-GE" sz="1700" dirty="0"/>
              <a:t>ინდუსტრიალიზაცია</a:t>
            </a:r>
            <a:r>
              <a:rPr lang="en-GB" sz="1700" dirty="0"/>
              <a:t> CO</a:t>
            </a:r>
            <a:r>
              <a:rPr lang="en-GB" sz="1300" dirty="0"/>
              <a:t>2</a:t>
            </a:r>
            <a:r>
              <a:rPr lang="en-GB" sz="1700" dirty="0"/>
              <a:t>-</a:t>
            </a:r>
            <a:r>
              <a:rPr lang="ka-GE" sz="1700" dirty="0"/>
              <a:t>ის ემისიების გაზრდის მთავარი მიზეზია. როგორ წარმოქმნის ინდუსტრიალიზაცია</a:t>
            </a:r>
            <a:r>
              <a:rPr lang="en-GB" sz="1700" dirty="0"/>
              <a:t> CO</a:t>
            </a:r>
            <a:r>
              <a:rPr lang="en-GB" sz="1300" dirty="0"/>
              <a:t>2</a:t>
            </a:r>
            <a:r>
              <a:rPr lang="en-GB" sz="1700" dirty="0"/>
              <a:t>-</a:t>
            </a:r>
            <a:r>
              <a:rPr lang="ka-GE" sz="1700" dirty="0"/>
              <a:t>ს?</a:t>
            </a:r>
          </a:p>
          <a:p>
            <a:pPr marL="0" lvl="0" indent="0" algn="l" rtl="0">
              <a:lnSpc>
                <a:spcPct val="90000"/>
              </a:lnSpc>
              <a:spcBef>
                <a:spcPts val="340"/>
              </a:spcBef>
              <a:spcAft>
                <a:spcPts val="0"/>
              </a:spcAft>
              <a:buClr>
                <a:schemeClr val="dk1"/>
              </a:buClr>
              <a:buSzPts val="1700"/>
              <a:buNone/>
            </a:pPr>
            <a:r>
              <a:rPr lang="ka-GE" sz="1700" dirty="0">
                <a:solidFill>
                  <a:srgbClr val="FF0000"/>
                </a:solidFill>
              </a:rPr>
              <a:t>როგორც ქარხნებს, ისე შენობებს სჭირდება ენერგია, რომელიც ხშირად  წიაღისეული საწვავის წვის შედეგად წარმოიქმნება და რომელიც  </a:t>
            </a:r>
            <a:r>
              <a:rPr lang="en-GB" sz="1700" dirty="0">
                <a:solidFill>
                  <a:srgbClr val="FF0000"/>
                </a:solidFill>
              </a:rPr>
              <a:t>CO2-</a:t>
            </a:r>
            <a:r>
              <a:rPr lang="ka-GE" sz="1700" dirty="0">
                <a:solidFill>
                  <a:srgbClr val="FF0000"/>
                </a:solidFill>
              </a:rPr>
              <a:t>ს  გამოყოფს ატმოსფეროში</a:t>
            </a:r>
            <a:r>
              <a:rPr lang="ka-GE" sz="1700" dirty="0"/>
              <a:t>.</a:t>
            </a:r>
            <a:endParaRPr sz="1700" dirty="0">
              <a:solidFill>
                <a:srgbClr val="FF0000"/>
              </a:solidFill>
            </a:endParaRPr>
          </a:p>
        </p:txBody>
      </p:sp>
      <p:sp>
        <p:nvSpPr>
          <p:cNvPr id="4" name="Google Shape;340;p9">
            <a:extLst>
              <a:ext uri="{FF2B5EF4-FFF2-40B4-BE49-F238E27FC236}">
                <a16:creationId xmlns:a16="http://schemas.microsoft.com/office/drawing/2014/main" id="{857DF1CF-6A3E-4596-A37C-6F46424C120F}"/>
              </a:ext>
            </a:extLst>
          </p:cNvPr>
          <p:cNvSpPr/>
          <p:nvPr/>
        </p:nvSpPr>
        <p:spPr>
          <a:xfrm rot="10800000" flipV="1">
            <a:off x="5372469" y="4363968"/>
            <a:ext cx="1362272" cy="19127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0F2CCDB0-A404-4101-B91B-E73B4001670A}"/>
              </a:ext>
            </a:extLst>
          </p:cNvPr>
          <p:cNvSpPr/>
          <p:nvPr/>
        </p:nvSpPr>
        <p:spPr>
          <a:xfrm rot="10800000" flipV="1">
            <a:off x="221063" y="4914274"/>
            <a:ext cx="2274215" cy="19127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7437BBDB-F61A-479A-9132-310B4A547621}"/>
              </a:ext>
            </a:extLst>
          </p:cNvPr>
          <p:cNvSpPr/>
          <p:nvPr/>
        </p:nvSpPr>
        <p:spPr>
          <a:xfrm flipV="1">
            <a:off x="221063" y="5365412"/>
            <a:ext cx="2903974" cy="20118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DF1DAA06-CFE5-41C5-8D95-61B5164A01E5}"/>
              </a:ext>
            </a:extLst>
          </p:cNvPr>
          <p:cNvSpPr/>
          <p:nvPr/>
        </p:nvSpPr>
        <p:spPr>
          <a:xfrm flipV="1">
            <a:off x="1967337" y="5740941"/>
            <a:ext cx="1362272" cy="191276"/>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340;p9">
            <a:extLst>
              <a:ext uri="{FF2B5EF4-FFF2-40B4-BE49-F238E27FC236}">
                <a16:creationId xmlns:a16="http://schemas.microsoft.com/office/drawing/2014/main" id="{362FEBAA-F8D1-41B8-B364-C8B02BF72E58}"/>
              </a:ext>
            </a:extLst>
          </p:cNvPr>
          <p:cNvSpPr/>
          <p:nvPr/>
        </p:nvSpPr>
        <p:spPr>
          <a:xfrm flipV="1">
            <a:off x="100485" y="6301138"/>
            <a:ext cx="8604677" cy="415699"/>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4F26A8B-262B-4ECA-BCD5-0E7ED5AF3A1B}"/>
              </a:ext>
            </a:extLst>
          </p:cNvPr>
          <p:cNvPicPr>
            <a:picLocks noChangeAspect="1"/>
          </p:cNvPicPr>
          <p:nvPr/>
        </p:nvPicPr>
        <p:blipFill>
          <a:blip r:embed="rId3"/>
          <a:stretch>
            <a:fillRect/>
          </a:stretch>
        </p:blipFill>
        <p:spPr>
          <a:xfrm>
            <a:off x="871989" y="-40249"/>
            <a:ext cx="7366941" cy="422328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100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5"/>
                                        </p:tgtEl>
                                      </p:cBhvr>
                                    </p:animEffect>
                                    <p:set>
                                      <p:cBhvr>
                                        <p:cTn id="13" dur="1" fill="hold">
                                          <p:stCondLst>
                                            <p:cond delay="100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100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7"/>
                                        </p:tgtEl>
                                      </p:cBhvr>
                                    </p:animEffect>
                                    <p:set>
                                      <p:cBhvr>
                                        <p:cTn id="25" dur="1" fill="hold">
                                          <p:stCondLst>
                                            <p:cond delay="100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
                                        </p:tgtEl>
                                      </p:cBhvr>
                                    </p:animEffect>
                                    <p:set>
                                      <p:cBhvr>
                                        <p:cTn id="31" dur="1" fill="hold">
                                          <p:stCondLst>
                                            <p:cond delay="100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6"/>
        <p:cNvGrpSpPr/>
        <p:nvPr/>
      </p:nvGrpSpPr>
      <p:grpSpPr>
        <a:xfrm>
          <a:off x="0" y="0"/>
          <a:ext cx="0" cy="0"/>
          <a:chOff x="0" y="0"/>
          <a:chExt cx="0" cy="0"/>
        </a:xfrm>
      </p:grpSpPr>
      <p:sp>
        <p:nvSpPr>
          <p:cNvPr id="187" name="Google Shape;187;p17"/>
          <p:cNvSpPr txBox="1">
            <a:spLocks noGrp="1"/>
          </p:cNvSpPr>
          <p:nvPr>
            <p:ph type="body" idx="1"/>
          </p:nvPr>
        </p:nvSpPr>
        <p:spPr>
          <a:xfrm>
            <a:off x="170822" y="3349690"/>
            <a:ext cx="8879872" cy="324547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dk1"/>
              </a:buClr>
              <a:buSzPts val="1250"/>
              <a:buNone/>
            </a:pPr>
            <a:r>
              <a:rPr lang="ka-GE" sz="2800" dirty="0"/>
              <a:t>მოცემული  გრაფიკები შეიძლება იყოს შეცდომაში შემყვანი თუ მათ ყურადღებით არ წაიკითხავთ. </a:t>
            </a:r>
          </a:p>
          <a:p>
            <a:pPr marL="0" lvl="0" indent="0" algn="l" rtl="0">
              <a:lnSpc>
                <a:spcPct val="80000"/>
              </a:lnSpc>
              <a:spcBef>
                <a:spcPts val="0"/>
              </a:spcBef>
              <a:spcAft>
                <a:spcPts val="0"/>
              </a:spcAft>
              <a:buClr>
                <a:schemeClr val="dk1"/>
              </a:buClr>
              <a:buSzPts val="1250"/>
              <a:buNone/>
            </a:pPr>
            <a:r>
              <a:rPr lang="ka-GE" sz="2800" dirty="0"/>
              <a:t>რა თვალსაზრისით არის ეს გრაფიკები შეცდომაში შემყვანი?</a:t>
            </a:r>
          </a:p>
          <a:p>
            <a:pPr marL="0" lvl="0" indent="0" algn="l" rtl="0">
              <a:lnSpc>
                <a:spcPct val="80000"/>
              </a:lnSpc>
              <a:spcBef>
                <a:spcPts val="0"/>
              </a:spcBef>
              <a:spcAft>
                <a:spcPts val="0"/>
              </a:spcAft>
              <a:buClr>
                <a:schemeClr val="dk1"/>
              </a:buClr>
              <a:buSzPts val="1250"/>
              <a:buNone/>
            </a:pPr>
            <a:endParaRPr lang="ka-GE" sz="2000" dirty="0"/>
          </a:p>
          <a:p>
            <a:pPr marL="0" lvl="0" indent="0" algn="l" rtl="0">
              <a:lnSpc>
                <a:spcPct val="80000"/>
              </a:lnSpc>
              <a:spcBef>
                <a:spcPts val="0"/>
              </a:spcBef>
              <a:spcAft>
                <a:spcPts val="0"/>
              </a:spcAft>
              <a:buClr>
                <a:schemeClr val="dk1"/>
              </a:buClr>
              <a:buSzPts val="1250"/>
              <a:buNone/>
            </a:pPr>
            <a:endParaRPr sz="2000" dirty="0"/>
          </a:p>
          <a:p>
            <a:pPr marL="342900" lvl="0" indent="-342900" rtl="0">
              <a:lnSpc>
                <a:spcPct val="80000"/>
              </a:lnSpc>
              <a:spcBef>
                <a:spcPts val="250"/>
              </a:spcBef>
              <a:spcAft>
                <a:spcPts val="0"/>
              </a:spcAft>
              <a:buClr>
                <a:srgbClr val="FF0000"/>
              </a:buClr>
              <a:buSzPts val="1250"/>
              <a:buNone/>
            </a:pPr>
            <a:r>
              <a:rPr lang="ka-GE" sz="2000" dirty="0">
                <a:solidFill>
                  <a:srgbClr val="FF0000"/>
                </a:solidFill>
              </a:rPr>
              <a:t>რაოდენობის აღმნიშვნელ ღერძზე ერთეულების დაწერამ შეიძლება  დაზარალებული ადამიანების რეალური რაოდენობის  არასწორი ინტერპრეტაცია გამოიწვიოს. </a:t>
            </a:r>
          </a:p>
          <a:p>
            <a:pPr marL="342900" lvl="0" indent="-342900" rtl="0">
              <a:lnSpc>
                <a:spcPct val="80000"/>
              </a:lnSpc>
              <a:spcBef>
                <a:spcPts val="250"/>
              </a:spcBef>
              <a:spcAft>
                <a:spcPts val="0"/>
              </a:spcAft>
              <a:buClr>
                <a:srgbClr val="FF0000"/>
              </a:buClr>
              <a:buSzPts val="1250"/>
              <a:buNone/>
            </a:pPr>
            <a:r>
              <a:rPr lang="ka-GE" sz="2000" dirty="0">
                <a:solidFill>
                  <a:srgbClr val="FF0000"/>
                </a:solidFill>
              </a:rPr>
              <a:t>ერთ გრაფიკზე ათასობით, ხოლო მეორეზე მილიონობით  აღრიცხვა  ამ  ორი გრაფიკის შედარებას ართულებს.</a:t>
            </a:r>
          </a:p>
          <a:p>
            <a:pPr marL="342900" lvl="0" indent="-342900" rtl="0">
              <a:lnSpc>
                <a:spcPct val="80000"/>
              </a:lnSpc>
              <a:spcBef>
                <a:spcPts val="250"/>
              </a:spcBef>
              <a:spcAft>
                <a:spcPts val="0"/>
              </a:spcAft>
              <a:buClr>
                <a:srgbClr val="FF0000"/>
              </a:buClr>
              <a:buSzPts val="1250"/>
              <a:buNone/>
            </a:pPr>
            <a:r>
              <a:rPr lang="ka-GE" sz="2000" dirty="0">
                <a:solidFill>
                  <a:srgbClr val="FF0000"/>
                </a:solidFill>
              </a:rPr>
              <a:t>პირველ გრაფიკზე მონაცემი იწყება 540 000 ადამიანიდან, რაც აჭარბებს განსხვავებას გრაფიკის ორ ზოლს შორის.</a:t>
            </a:r>
          </a:p>
          <a:p>
            <a:pPr marL="342900" lvl="0" indent="-342900" algn="l" rtl="0">
              <a:lnSpc>
                <a:spcPct val="80000"/>
              </a:lnSpc>
              <a:spcBef>
                <a:spcPts val="250"/>
              </a:spcBef>
              <a:spcAft>
                <a:spcPts val="0"/>
              </a:spcAft>
              <a:buClr>
                <a:srgbClr val="FF0000"/>
              </a:buClr>
              <a:buSzPts val="1250"/>
              <a:buNone/>
            </a:pPr>
            <a:endParaRPr sz="2000" dirty="0"/>
          </a:p>
        </p:txBody>
      </p:sp>
      <p:sp>
        <p:nvSpPr>
          <p:cNvPr id="8" name="Google Shape;340;p9">
            <a:extLst>
              <a:ext uri="{FF2B5EF4-FFF2-40B4-BE49-F238E27FC236}">
                <a16:creationId xmlns:a16="http://schemas.microsoft.com/office/drawing/2014/main" id="{238FD985-53FC-40BA-82E9-2F32FE1CFDA2}"/>
              </a:ext>
            </a:extLst>
          </p:cNvPr>
          <p:cNvSpPr/>
          <p:nvPr/>
        </p:nvSpPr>
        <p:spPr>
          <a:xfrm rot="10800000" flipV="1">
            <a:off x="0" y="4725844"/>
            <a:ext cx="9050694" cy="186932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highlight>
                <a:srgbClr val="0000FF"/>
              </a:highlight>
              <a:latin typeface="Calibri"/>
              <a:ea typeface="Calibri"/>
              <a:cs typeface="Calibri"/>
              <a:sym typeface="Calibri"/>
            </a:endParaRPr>
          </a:p>
        </p:txBody>
      </p:sp>
      <p:pic>
        <p:nvPicPr>
          <p:cNvPr id="11" name="Picture 10">
            <a:extLst>
              <a:ext uri="{FF2B5EF4-FFF2-40B4-BE49-F238E27FC236}">
                <a16:creationId xmlns:a16="http://schemas.microsoft.com/office/drawing/2014/main" id="{F7605BD1-2024-4449-A9A0-28593DB045C9}"/>
              </a:ext>
            </a:extLst>
          </p:cNvPr>
          <p:cNvPicPr>
            <a:picLocks noChangeAspect="1"/>
          </p:cNvPicPr>
          <p:nvPr/>
        </p:nvPicPr>
        <p:blipFill>
          <a:blip r:embed="rId3"/>
          <a:stretch>
            <a:fillRect/>
          </a:stretch>
        </p:blipFill>
        <p:spPr>
          <a:xfrm>
            <a:off x="1" y="7866"/>
            <a:ext cx="4641456" cy="2875118"/>
          </a:xfrm>
          <a:prstGeom prst="rect">
            <a:avLst/>
          </a:prstGeom>
        </p:spPr>
      </p:pic>
      <p:pic>
        <p:nvPicPr>
          <p:cNvPr id="13" name="Picture 12">
            <a:extLst>
              <a:ext uri="{FF2B5EF4-FFF2-40B4-BE49-F238E27FC236}">
                <a16:creationId xmlns:a16="http://schemas.microsoft.com/office/drawing/2014/main" id="{C8B4F100-5D01-4284-9745-74844A16D091}"/>
              </a:ext>
            </a:extLst>
          </p:cNvPr>
          <p:cNvPicPr>
            <a:picLocks noChangeAspect="1"/>
          </p:cNvPicPr>
          <p:nvPr/>
        </p:nvPicPr>
        <p:blipFill>
          <a:blip r:embed="rId4"/>
          <a:stretch>
            <a:fillRect/>
          </a:stretch>
        </p:blipFill>
        <p:spPr>
          <a:xfrm>
            <a:off x="4641457" y="-20410"/>
            <a:ext cx="4502543" cy="2931670"/>
          </a:xfrm>
          <a:prstGeom prst="rect">
            <a:avLst/>
          </a:prstGeom>
        </p:spPr>
      </p:pic>
      <p:sp>
        <p:nvSpPr>
          <p:cNvPr id="2" name="Rectangle 1"/>
          <p:cNvSpPr/>
          <p:nvPr/>
        </p:nvSpPr>
        <p:spPr>
          <a:xfrm>
            <a:off x="6270171" y="17914"/>
            <a:ext cx="2873829" cy="251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ysClr val="windowText" lastClr="000000"/>
                </a:solidFill>
              </a:rPr>
              <a:t>ამინდის მოვლენებისგან</a:t>
            </a:r>
            <a:endParaRPr lang="en-US" b="1"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0" y="3327583"/>
            <a:ext cx="9224387" cy="3816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340"/>
              </a:spcBef>
              <a:spcAft>
                <a:spcPts val="0"/>
              </a:spcAft>
              <a:buClr>
                <a:schemeClr val="dk1"/>
              </a:buClr>
              <a:buSzPts val="1700"/>
              <a:buNone/>
            </a:pPr>
            <a:r>
              <a:rPr lang="ka-GE" sz="2200" dirty="0"/>
              <a:t>რა კავშირი აქვს ტყის გაჩეხას  დიდ ბრიტანეთში წყალდიდობებთან?</a:t>
            </a:r>
            <a:endParaRPr lang="en-GB" sz="2200" dirty="0"/>
          </a:p>
          <a:p>
            <a:pPr marL="0" lvl="0" indent="0" algn="l" rtl="0">
              <a:lnSpc>
                <a:spcPct val="90000"/>
              </a:lnSpc>
              <a:spcBef>
                <a:spcPts val="340"/>
              </a:spcBef>
              <a:spcAft>
                <a:spcPts val="0"/>
              </a:spcAft>
              <a:buClr>
                <a:schemeClr val="dk1"/>
              </a:buClr>
              <a:buSzPts val="1700"/>
              <a:buNone/>
            </a:pPr>
            <a:r>
              <a:rPr lang="ka-GE" sz="2200" dirty="0">
                <a:solidFill>
                  <a:srgbClr val="FF0000"/>
                </a:solidFill>
              </a:rPr>
              <a:t>გლობალური ტყეების განადგურება ხელს უწყობს კლიმატის ცვლილებას, რაც გავლენას ახდენს მსოფლიოს ყველა ქვეყანაზე. ეროვნული მასშტაბით, მიწის ხელახალი გამოყენება ხდება შენობებისთვის, გზებისთვის და სხვა სერვისებისთვის, ხოლო ინდივიდუალურად, ბევრი ადამიანი საკუთარ ბაღებს ასფალტითა და ბეტონით ფარავს, რომ ეზო და სავალი გზები მოაწყოს. შედეგად, ჩნდება მყარი ზედაპირები, ამიტომ წვიმის წყალი  რჩება ზედაპირზე და ჩაედინება კანალიზაციაში და არა მიწაში. ამან შეიძლება გადატვირთოს სადრენაჟე სისტემები და გამოიწვიოს ზედაპირული წყლის სიჭარბე, რაც ხშირად წყალდიდობის მიზეზია.</a:t>
            </a:r>
            <a:endParaRPr sz="2200" dirty="0">
              <a:solidFill>
                <a:srgbClr val="FF0000"/>
              </a:solidFill>
            </a:endParaRPr>
          </a:p>
        </p:txBody>
      </p:sp>
      <p:sp>
        <p:nvSpPr>
          <p:cNvPr id="7" name="Google Shape;340;p9">
            <a:extLst>
              <a:ext uri="{FF2B5EF4-FFF2-40B4-BE49-F238E27FC236}">
                <a16:creationId xmlns:a16="http://schemas.microsoft.com/office/drawing/2014/main" id="{0BA5A951-DB83-472C-9EEB-0DA3D5E65071}"/>
              </a:ext>
            </a:extLst>
          </p:cNvPr>
          <p:cNvSpPr/>
          <p:nvPr/>
        </p:nvSpPr>
        <p:spPr>
          <a:xfrm flipV="1">
            <a:off x="0" y="3754812"/>
            <a:ext cx="9144000" cy="3103187"/>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451D482-F995-46E3-85F7-CD2C7DBCD924}"/>
              </a:ext>
            </a:extLst>
          </p:cNvPr>
          <p:cNvPicPr>
            <a:picLocks noChangeAspect="1"/>
          </p:cNvPicPr>
          <p:nvPr/>
        </p:nvPicPr>
        <p:blipFill>
          <a:blip r:embed="rId3"/>
          <a:stretch>
            <a:fillRect/>
          </a:stretch>
        </p:blipFill>
        <p:spPr>
          <a:xfrm>
            <a:off x="2061619" y="128906"/>
            <a:ext cx="5020762" cy="3198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144846" y="5056817"/>
            <a:ext cx="8878574" cy="1637132"/>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340"/>
              </a:spcBef>
              <a:buSzPts val="1700"/>
              <a:buNone/>
            </a:pPr>
            <a:r>
              <a:rPr lang="ka-GE" sz="2200" dirty="0"/>
              <a:t>2010-დან 2020 წლამდე ევროპაში ტყით  იყო დაფარული</a:t>
            </a:r>
            <a:r>
              <a:rPr lang="en-US" sz="2200" dirty="0"/>
              <a:t> </a:t>
            </a:r>
            <a:r>
              <a:rPr lang="ka-GE" sz="2200" dirty="0"/>
              <a:t>0,3 მილიონი ჰა. რამდენი დამატებითი ფართობი შეადგინა ტყით დაფარულმა ტერიტორიებმა  ამ ათწლეულის ბოლოს?</a:t>
            </a:r>
          </a:p>
          <a:p>
            <a:pPr marL="0" lvl="0" indent="0" algn="l" rtl="0">
              <a:lnSpc>
                <a:spcPct val="90000"/>
              </a:lnSpc>
              <a:spcBef>
                <a:spcPts val="340"/>
              </a:spcBef>
              <a:spcAft>
                <a:spcPts val="0"/>
              </a:spcAft>
              <a:buClr>
                <a:schemeClr val="dk1"/>
              </a:buClr>
              <a:buSzPts val="1700"/>
              <a:buNone/>
            </a:pPr>
            <a:r>
              <a:rPr lang="ka-GE" sz="2200" dirty="0">
                <a:solidFill>
                  <a:srgbClr val="FF0000"/>
                </a:solidFill>
              </a:rPr>
              <a:t>3</a:t>
            </a:r>
            <a:r>
              <a:rPr lang="en-GB" sz="2200" dirty="0"/>
              <a:t> </a:t>
            </a:r>
            <a:r>
              <a:rPr lang="ka-GE" sz="2200" dirty="0">
                <a:solidFill>
                  <a:srgbClr val="FF0000"/>
                </a:solidFill>
              </a:rPr>
              <a:t>მლნ ჰა</a:t>
            </a:r>
            <a:r>
              <a:rPr lang="en-GB" sz="2200" dirty="0">
                <a:solidFill>
                  <a:srgbClr val="FF0000"/>
                </a:solidFill>
              </a:rPr>
              <a:t>.</a:t>
            </a:r>
          </a:p>
          <a:p>
            <a:pPr marL="0" lvl="0" indent="0" algn="l" rtl="0">
              <a:lnSpc>
                <a:spcPct val="90000"/>
              </a:lnSpc>
              <a:spcBef>
                <a:spcPts val="340"/>
              </a:spcBef>
              <a:spcAft>
                <a:spcPts val="0"/>
              </a:spcAft>
              <a:buClr>
                <a:schemeClr val="dk1"/>
              </a:buClr>
              <a:buSzPts val="1700"/>
              <a:buNone/>
            </a:pPr>
            <a:endParaRPr lang="en-GB" sz="2200" dirty="0"/>
          </a:p>
        </p:txBody>
      </p:sp>
      <p:sp>
        <p:nvSpPr>
          <p:cNvPr id="4" name="Google Shape;340;p9">
            <a:extLst>
              <a:ext uri="{FF2B5EF4-FFF2-40B4-BE49-F238E27FC236}">
                <a16:creationId xmlns:a16="http://schemas.microsoft.com/office/drawing/2014/main" id="{E0A6A089-C1F8-4489-B9E3-089C7C6FA93A}"/>
              </a:ext>
            </a:extLst>
          </p:cNvPr>
          <p:cNvSpPr/>
          <p:nvPr/>
        </p:nvSpPr>
        <p:spPr>
          <a:xfrm flipV="1">
            <a:off x="12133" y="6082792"/>
            <a:ext cx="2117717" cy="35923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C2169210-6B59-4809-9D4E-C86510417240}"/>
              </a:ext>
            </a:extLst>
          </p:cNvPr>
          <p:cNvPicPr>
            <a:picLocks noChangeAspect="1"/>
          </p:cNvPicPr>
          <p:nvPr/>
        </p:nvPicPr>
        <p:blipFill>
          <a:blip r:embed="rId3"/>
          <a:stretch>
            <a:fillRect/>
          </a:stretch>
        </p:blipFill>
        <p:spPr>
          <a:xfrm>
            <a:off x="12133" y="0"/>
            <a:ext cx="9144000" cy="5056816"/>
          </a:xfrm>
          <a:prstGeom prst="rect">
            <a:avLst/>
          </a:prstGeom>
        </p:spPr>
      </p:pic>
    </p:spTree>
    <p:extLst>
      <p:ext uri="{BB962C8B-B14F-4D97-AF65-F5344CB8AC3E}">
        <p14:creationId xmlns:p14="http://schemas.microsoft.com/office/powerpoint/2010/main" val="4853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142347" y="5101816"/>
            <a:ext cx="8859305" cy="164322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340"/>
              </a:spcBef>
              <a:spcAft>
                <a:spcPts val="0"/>
              </a:spcAft>
              <a:buClr>
                <a:schemeClr val="dk1"/>
              </a:buClr>
              <a:buSzPts val="1700"/>
              <a:buNone/>
            </a:pPr>
            <a:r>
              <a:rPr lang="ka-GE" sz="2200" dirty="0"/>
              <a:t>იმსჯელეთ: როგორია ტყის ბადის ცვლილების ისტორია სამხრეთ ამერიკაში ბოლო 3 ათწლეულის განმავლობაში</a:t>
            </a:r>
            <a:r>
              <a:rPr lang="en-GB" sz="2200" dirty="0"/>
              <a:t>?     </a:t>
            </a:r>
          </a:p>
          <a:p>
            <a:pPr marL="0" lvl="0" indent="0" algn="l" rtl="0">
              <a:lnSpc>
                <a:spcPct val="90000"/>
              </a:lnSpc>
              <a:spcBef>
                <a:spcPts val="340"/>
              </a:spcBef>
              <a:spcAft>
                <a:spcPts val="0"/>
              </a:spcAft>
              <a:buClr>
                <a:schemeClr val="dk1"/>
              </a:buClr>
              <a:buSzPts val="1700"/>
              <a:buNone/>
            </a:pPr>
            <a:r>
              <a:rPr lang="ka-GE" sz="2200" dirty="0">
                <a:solidFill>
                  <a:srgbClr val="FF0000"/>
                </a:solidFill>
              </a:rPr>
              <a:t>1990-2000 და 2000-2010 წლებში სამხრეთ ამერიკაში ტყეების ფართობები მნიშვნელოვანად შემცირდა. 2010-2020 წლებში  კვლავ ხდებოდა ტყეების დაკარგვა, მაგრამ წინა 2 ათწლეულთან შეადრებით,  საკმაოდ ნაკლებად, </a:t>
            </a:r>
            <a:r>
              <a:rPr lang="en-GB" sz="2200" dirty="0">
                <a:solidFill>
                  <a:srgbClr val="FF0000"/>
                </a:solidFill>
              </a:rPr>
              <a:t>.</a:t>
            </a:r>
          </a:p>
          <a:p>
            <a:pPr marL="0" lvl="0" indent="0" algn="l" rtl="0">
              <a:lnSpc>
                <a:spcPct val="90000"/>
              </a:lnSpc>
              <a:spcBef>
                <a:spcPts val="340"/>
              </a:spcBef>
              <a:spcAft>
                <a:spcPts val="0"/>
              </a:spcAft>
              <a:buClr>
                <a:schemeClr val="dk1"/>
              </a:buClr>
              <a:buSzPts val="1700"/>
              <a:buNone/>
            </a:pPr>
            <a:endParaRPr lang="en-GB" sz="2200" dirty="0"/>
          </a:p>
        </p:txBody>
      </p:sp>
      <p:sp>
        <p:nvSpPr>
          <p:cNvPr id="4" name="Google Shape;340;p9">
            <a:extLst>
              <a:ext uri="{FF2B5EF4-FFF2-40B4-BE49-F238E27FC236}">
                <a16:creationId xmlns:a16="http://schemas.microsoft.com/office/drawing/2014/main" id="{E0A6A089-C1F8-4489-B9E3-089C7C6FA93A}"/>
              </a:ext>
            </a:extLst>
          </p:cNvPr>
          <p:cNvSpPr/>
          <p:nvPr/>
        </p:nvSpPr>
        <p:spPr>
          <a:xfrm flipV="1">
            <a:off x="29185" y="5809129"/>
            <a:ext cx="9085627" cy="1048871"/>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CF170BA6-F3C7-4E93-9EF4-B4B8D7D1F05D}"/>
              </a:ext>
            </a:extLst>
          </p:cNvPr>
          <p:cNvPicPr>
            <a:picLocks noChangeAspect="1"/>
          </p:cNvPicPr>
          <p:nvPr/>
        </p:nvPicPr>
        <p:blipFill>
          <a:blip r:embed="rId3"/>
          <a:stretch>
            <a:fillRect/>
          </a:stretch>
        </p:blipFill>
        <p:spPr>
          <a:xfrm>
            <a:off x="0" y="0"/>
            <a:ext cx="9144000" cy="4928212"/>
          </a:xfrm>
          <a:prstGeom prst="rect">
            <a:avLst/>
          </a:prstGeom>
        </p:spPr>
      </p:pic>
    </p:spTree>
    <p:extLst>
      <p:ext uri="{BB962C8B-B14F-4D97-AF65-F5344CB8AC3E}">
        <p14:creationId xmlns:p14="http://schemas.microsoft.com/office/powerpoint/2010/main" val="8026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3" name="Picture 2" descr="Investment, Concept, Business, Finance, Growth, Plant">
            <a:extLst>
              <a:ext uri="{FF2B5EF4-FFF2-40B4-BE49-F238E27FC236}">
                <a16:creationId xmlns:a16="http://schemas.microsoft.com/office/drawing/2014/main" id="{E8E584C2-BC41-48D2-9775-7892E5CBC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p:nvPr/>
        </p:nvSpPr>
        <p:spPr>
          <a:xfrm>
            <a:off x="211525" y="1023500"/>
            <a:ext cx="8672700" cy="5697600"/>
          </a:xfrm>
          <a:prstGeom prst="roundRect">
            <a:avLst>
              <a:gd name="adj" fmla="val 1314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
          <p:cNvSpPr txBox="1">
            <a:spLocks noGrp="1"/>
          </p:cNvSpPr>
          <p:nvPr>
            <p:ph type="title"/>
          </p:nvPr>
        </p:nvSpPr>
        <p:spPr>
          <a:xfrm>
            <a:off x="14100" y="89076"/>
            <a:ext cx="8672700" cy="97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ka-GE" sz="4800" b="1" dirty="0">
                <a:solidFill>
                  <a:schemeClr val="bg1"/>
                </a:solidFill>
              </a:rPr>
              <a:t>როგორ  წავიკითხოთ  გრაფიკი?</a:t>
            </a:r>
            <a:endParaRPr sz="4800" b="1" dirty="0">
              <a:solidFill>
                <a:schemeClr val="bg1"/>
              </a:solidFill>
            </a:endParaRPr>
          </a:p>
        </p:txBody>
      </p:sp>
      <p:sp>
        <p:nvSpPr>
          <p:cNvPr id="104" name="Google Shape;104;p5"/>
          <p:cNvSpPr txBox="1">
            <a:spLocks noGrp="1"/>
          </p:cNvSpPr>
          <p:nvPr>
            <p:ph type="body" idx="1"/>
          </p:nvPr>
        </p:nvSpPr>
        <p:spPr>
          <a:xfrm>
            <a:off x="381837" y="1356526"/>
            <a:ext cx="8304963" cy="5109587"/>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720"/>
              <a:buNone/>
            </a:pPr>
            <a:r>
              <a:rPr lang="ka-GE" sz="2720" dirty="0"/>
              <a:t>დიაგრამებსა და გრაფიკებზე  ბევრი ინფორმაციაა მოცემული, მაგრამ მათი წაკითხვისას  უნდა ვიყოთ ყურადღებით და ჩავატაროთ სწორი ანალიზი. </a:t>
            </a:r>
          </a:p>
          <a:p>
            <a:pPr marL="342900" lvl="0" indent="-342900" algn="l" rtl="0">
              <a:lnSpc>
                <a:spcPct val="80000"/>
              </a:lnSpc>
              <a:spcBef>
                <a:spcPts val="0"/>
              </a:spcBef>
              <a:spcAft>
                <a:spcPts val="0"/>
              </a:spcAft>
              <a:buClr>
                <a:schemeClr val="dk1"/>
              </a:buClr>
              <a:buSzPts val="2720"/>
              <a:buNone/>
            </a:pPr>
            <a:endParaRPr sz="2720" dirty="0"/>
          </a:p>
          <a:p>
            <a:pPr marL="342900" lvl="0" indent="-342900" algn="l" rtl="0">
              <a:lnSpc>
                <a:spcPct val="80000"/>
              </a:lnSpc>
              <a:spcBef>
                <a:spcPts val="544"/>
              </a:spcBef>
              <a:spcAft>
                <a:spcPts val="0"/>
              </a:spcAft>
              <a:buClr>
                <a:schemeClr val="dk1"/>
              </a:buClr>
              <a:buSzPts val="2720"/>
              <a:buNone/>
            </a:pPr>
            <a:r>
              <a:rPr lang="ka-GE" sz="2720" dirty="0"/>
              <a:t>გრაფიკების კითხვისას მნიშვნელოვანია:</a:t>
            </a:r>
          </a:p>
          <a:p>
            <a:pPr marL="342900" lvl="0" indent="-342900" algn="l" rtl="0">
              <a:lnSpc>
                <a:spcPct val="80000"/>
              </a:lnSpc>
              <a:spcBef>
                <a:spcPts val="544"/>
              </a:spcBef>
              <a:spcAft>
                <a:spcPts val="0"/>
              </a:spcAft>
              <a:buClr>
                <a:schemeClr val="dk1"/>
              </a:buClr>
              <a:buSzPts val="2720"/>
              <a:buNone/>
            </a:pPr>
            <a:endParaRPr lang="ka-GE" sz="2720" dirty="0"/>
          </a:p>
          <a:p>
            <a:pPr lvl="0" indent="-457200" algn="l" rtl="0">
              <a:lnSpc>
                <a:spcPct val="80000"/>
              </a:lnSpc>
              <a:spcBef>
                <a:spcPts val="544"/>
              </a:spcBef>
              <a:spcAft>
                <a:spcPts val="0"/>
              </a:spcAft>
              <a:buClr>
                <a:schemeClr val="dk1"/>
              </a:buClr>
              <a:buSzPts val="2720"/>
              <a:buFont typeface="Wingdings" panose="05000000000000000000" pitchFamily="2" charset="2"/>
              <a:buChar char="ü"/>
            </a:pPr>
            <a:r>
              <a:rPr lang="ka-GE" sz="2720" dirty="0"/>
              <a:t>ამოარჩიოთ ძირითადი ინფორმაცია;</a:t>
            </a:r>
          </a:p>
          <a:p>
            <a:pPr lvl="0" indent="-457200" algn="l" rtl="0">
              <a:lnSpc>
                <a:spcPct val="80000"/>
              </a:lnSpc>
              <a:spcBef>
                <a:spcPts val="544"/>
              </a:spcBef>
              <a:spcAft>
                <a:spcPts val="0"/>
              </a:spcAft>
              <a:buClr>
                <a:schemeClr val="dk1"/>
              </a:buClr>
              <a:buSzPts val="2720"/>
              <a:buFont typeface="Wingdings" panose="05000000000000000000" pitchFamily="2" charset="2"/>
              <a:buChar char="ü"/>
            </a:pPr>
            <a:r>
              <a:rPr lang="ka-GE" sz="2720" dirty="0"/>
              <a:t>გაიაზროთ ზოგადი  ტენდენციები;</a:t>
            </a:r>
          </a:p>
          <a:p>
            <a:pPr lvl="0" indent="-457200" algn="l" rtl="0">
              <a:lnSpc>
                <a:spcPct val="80000"/>
              </a:lnSpc>
              <a:spcBef>
                <a:spcPts val="544"/>
              </a:spcBef>
              <a:spcAft>
                <a:spcPts val="0"/>
              </a:spcAft>
              <a:buClr>
                <a:schemeClr val="dk1"/>
              </a:buClr>
              <a:buSzPts val="2720"/>
              <a:buFont typeface="Wingdings" panose="05000000000000000000" pitchFamily="2" charset="2"/>
              <a:buChar char="ü"/>
            </a:pPr>
            <a:r>
              <a:rPr lang="ka-GE" sz="2720" dirty="0"/>
              <a:t>შეამოწმოთ დაფარული ინფორმაცია, რომელმაც შეიძლება შეცდომაში შეგიყვანოთ;</a:t>
            </a:r>
          </a:p>
          <a:p>
            <a:pPr lvl="0" indent="-457200" algn="l" rtl="0">
              <a:lnSpc>
                <a:spcPct val="80000"/>
              </a:lnSpc>
              <a:spcBef>
                <a:spcPts val="544"/>
              </a:spcBef>
              <a:spcAft>
                <a:spcPts val="0"/>
              </a:spcAft>
              <a:buClr>
                <a:schemeClr val="dk1"/>
              </a:buClr>
              <a:buSzPts val="2720"/>
              <a:buFont typeface="Wingdings" panose="05000000000000000000" pitchFamily="2" charset="2"/>
              <a:buChar char="ü"/>
            </a:pPr>
            <a:r>
              <a:rPr lang="ka-GE" sz="2720" dirty="0"/>
              <a:t>დიაგრამებსა და გრაფიკებზე დაყრდნობით, გააცნობიეროთ  დასკვნების გამოტანის შესაძლებლობა.  </a:t>
            </a:r>
            <a:endParaRPr sz="272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25" y="-76000"/>
            <a:ext cx="9144000" cy="6939050"/>
          </a:xfrm>
          <a:prstGeom prst="rect">
            <a:avLst/>
          </a:prstGeom>
          <a:noFill/>
          <a:ln>
            <a:noFill/>
          </a:ln>
        </p:spPr>
      </p:pic>
      <p:sp>
        <p:nvSpPr>
          <p:cNvPr id="111" name="Google Shape;111;p6"/>
          <p:cNvSpPr/>
          <p:nvPr/>
        </p:nvSpPr>
        <p:spPr>
          <a:xfrm>
            <a:off x="306219" y="629246"/>
            <a:ext cx="8539200" cy="5374500"/>
          </a:xfrm>
          <a:prstGeom prst="roundRect">
            <a:avLst>
              <a:gd name="adj" fmla="val 124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
          <p:cNvSpPr txBox="1">
            <a:spLocks noGrp="1"/>
          </p:cNvSpPr>
          <p:nvPr>
            <p:ph type="title"/>
          </p:nvPr>
        </p:nvSpPr>
        <p:spPr>
          <a:xfrm>
            <a:off x="147600" y="629246"/>
            <a:ext cx="8539200" cy="14141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b="1" dirty="0" err="1">
                <a:solidFill>
                  <a:srgbClr val="F18835"/>
                </a:solidFill>
              </a:rPr>
              <a:t>თემატური</a:t>
            </a:r>
            <a:r>
              <a:rPr b="1" dirty="0">
                <a:solidFill>
                  <a:srgbClr val="F18835"/>
                </a:solidFill>
              </a:rPr>
              <a:t> </a:t>
            </a:r>
            <a:r>
              <a:rPr b="1" dirty="0" err="1">
                <a:solidFill>
                  <a:srgbClr val="F18835"/>
                </a:solidFill>
              </a:rPr>
              <a:t>დიაგრამები</a:t>
            </a:r>
            <a:r>
              <a:rPr b="1" dirty="0">
                <a:solidFill>
                  <a:srgbClr val="F18835"/>
                </a:solidFill>
              </a:rPr>
              <a:t> </a:t>
            </a:r>
            <a:r>
              <a:rPr b="1" dirty="0" err="1">
                <a:solidFill>
                  <a:srgbClr val="F18835"/>
                </a:solidFill>
              </a:rPr>
              <a:t>და</a:t>
            </a:r>
            <a:r>
              <a:rPr b="1" dirty="0">
                <a:solidFill>
                  <a:srgbClr val="F18835"/>
                </a:solidFill>
              </a:rPr>
              <a:t> </a:t>
            </a:r>
            <a:r>
              <a:rPr b="1" dirty="0" err="1">
                <a:solidFill>
                  <a:srgbClr val="F18835"/>
                </a:solidFill>
              </a:rPr>
              <a:t>გრაფიკები</a:t>
            </a:r>
            <a:endParaRPr b="1" dirty="0">
              <a:solidFill>
                <a:srgbClr val="F18835"/>
              </a:solidFill>
            </a:endParaRPr>
          </a:p>
        </p:txBody>
      </p:sp>
      <p:sp>
        <p:nvSpPr>
          <p:cNvPr id="113" name="Google Shape;113;p6"/>
          <p:cNvSpPr txBox="1">
            <a:spLocks noGrp="1"/>
          </p:cNvSpPr>
          <p:nvPr>
            <p:ph type="body" idx="1"/>
          </p:nvPr>
        </p:nvSpPr>
        <p:spPr>
          <a:xfrm>
            <a:off x="615819" y="2127380"/>
            <a:ext cx="8229600" cy="4252155"/>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0"/>
              </a:spcBef>
              <a:buSzPts val="3200"/>
              <a:buNone/>
            </a:pPr>
            <a:r>
              <a:rPr lang="ka-GE" dirty="0"/>
              <a:t>პრეზენტაციაში წარმოდგენილი ყველა დიაგრამა და  გრაფიკი უკავშირდება საკითხს „ტყეების გაჩეხა“.</a:t>
            </a:r>
          </a:p>
          <a:p>
            <a:pPr marL="0" lvl="0" indent="0" algn="l" rtl="0">
              <a:lnSpc>
                <a:spcPct val="90000"/>
              </a:lnSpc>
              <a:spcBef>
                <a:spcPts val="0"/>
              </a:spcBef>
              <a:spcAft>
                <a:spcPts val="0"/>
              </a:spcAft>
              <a:buClr>
                <a:schemeClr val="dk1"/>
              </a:buClr>
              <a:buSzPts val="3200"/>
              <a:buNone/>
            </a:pPr>
            <a:endParaRPr lang="ka-GE" dirty="0"/>
          </a:p>
          <a:p>
            <a:pPr marL="0" lvl="0" indent="0" algn="l" rtl="0">
              <a:lnSpc>
                <a:spcPct val="90000"/>
              </a:lnSpc>
              <a:spcBef>
                <a:spcPts val="0"/>
              </a:spcBef>
              <a:spcAft>
                <a:spcPts val="0"/>
              </a:spcAft>
              <a:buClr>
                <a:schemeClr val="dk1"/>
              </a:buClr>
              <a:buSzPts val="3200"/>
              <a:buNone/>
            </a:pPr>
            <a:r>
              <a:rPr lang="ka-GE" dirty="0"/>
              <a:t>ზოგიერთი სავარაუდო პასუხი მოცემულია სლაიდებზე და დაფარულია ვარდისფერი ფონით.</a:t>
            </a:r>
            <a:endParaRPr sz="2000" dirty="0">
              <a:solidFill>
                <a:srgbClr val="913F5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0" y="-81050"/>
            <a:ext cx="9144000" cy="6939050"/>
          </a:xfrm>
          <a:prstGeom prst="rect">
            <a:avLst/>
          </a:prstGeom>
          <a:noFill/>
          <a:ln>
            <a:noFill/>
          </a:ln>
        </p:spPr>
      </p:pic>
      <p:sp>
        <p:nvSpPr>
          <p:cNvPr id="10" name="Google Shape;96;p4">
            <a:extLst>
              <a:ext uri="{FF2B5EF4-FFF2-40B4-BE49-F238E27FC236}">
                <a16:creationId xmlns:a16="http://schemas.microsoft.com/office/drawing/2014/main" id="{D8E661F2-8C56-4C50-BC5F-CA95275C41A3}"/>
              </a:ext>
            </a:extLst>
          </p:cNvPr>
          <p:cNvSpPr/>
          <p:nvPr/>
        </p:nvSpPr>
        <p:spPr>
          <a:xfrm>
            <a:off x="-326571" y="-74361"/>
            <a:ext cx="3508310" cy="358295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400" dirty="0">
                <a:solidFill>
                  <a:schemeClr val="bg1"/>
                </a:solidFill>
              </a:rPr>
              <a:t>ტყეების გაჩეხის მთავარი  მიზეზი მიწის მომზდებაა მიწათმოქმედებისთვის</a:t>
            </a:r>
            <a:endParaRPr lang="en-GB" sz="2000" dirty="0">
              <a:solidFill>
                <a:schemeClr val="bg1"/>
              </a:solidFill>
            </a:endParaRPr>
          </a:p>
        </p:txBody>
      </p:sp>
      <p:sp>
        <p:nvSpPr>
          <p:cNvPr id="11" name="Google Shape;96;p4">
            <a:extLst>
              <a:ext uri="{FF2B5EF4-FFF2-40B4-BE49-F238E27FC236}">
                <a16:creationId xmlns:a16="http://schemas.microsoft.com/office/drawing/2014/main" id="{7D3F7740-B81D-4F25-A4A3-CCF54BFA2364}"/>
              </a:ext>
            </a:extLst>
          </p:cNvPr>
          <p:cNvSpPr/>
          <p:nvPr/>
        </p:nvSpPr>
        <p:spPr>
          <a:xfrm>
            <a:off x="2868325" y="115589"/>
            <a:ext cx="3304794" cy="2957799"/>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000" dirty="0">
                <a:solidFill>
                  <a:schemeClr val="bg1"/>
                </a:solidFill>
              </a:rPr>
              <a:t>ხეები, ასევე, შეიძლება მოიჭრას  ტერიტორიის სხვა მიზნებისთვის მოსამზადებლად (მაგ. მშენებლობა)</a:t>
            </a:r>
            <a:endParaRPr lang="en-GB" sz="2000" dirty="0">
              <a:solidFill>
                <a:schemeClr val="bg1"/>
              </a:solidFill>
            </a:endParaRPr>
          </a:p>
        </p:txBody>
      </p:sp>
      <p:sp>
        <p:nvSpPr>
          <p:cNvPr id="12" name="Google Shape;96;p4">
            <a:extLst>
              <a:ext uri="{FF2B5EF4-FFF2-40B4-BE49-F238E27FC236}">
                <a16:creationId xmlns:a16="http://schemas.microsoft.com/office/drawing/2014/main" id="{59FE0A30-712F-4096-AE81-BC78CBB6FF42}"/>
              </a:ext>
            </a:extLst>
          </p:cNvPr>
          <p:cNvSpPr/>
          <p:nvPr/>
        </p:nvSpPr>
        <p:spPr>
          <a:xfrm>
            <a:off x="5900057" y="4012164"/>
            <a:ext cx="3421226" cy="3029153"/>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000" dirty="0">
                <a:solidFill>
                  <a:schemeClr val="bg1"/>
                </a:solidFill>
              </a:rPr>
              <a:t>ხეები შეიძლება მოიჭრას ხე-ტყის სხვადასხვა მიზნისთვის გამოსაყენებლად (მაგ.: შენობა, ავეჯი, საწვავი).</a:t>
            </a:r>
            <a:endParaRPr lang="en-GB" sz="2000" dirty="0">
              <a:solidFill>
                <a:schemeClr val="bg1"/>
              </a:solidFill>
            </a:endParaRPr>
          </a:p>
        </p:txBody>
      </p:sp>
      <p:sp>
        <p:nvSpPr>
          <p:cNvPr id="6" name="Rectangle 5">
            <a:extLst>
              <a:ext uri="{FF2B5EF4-FFF2-40B4-BE49-F238E27FC236}">
                <a16:creationId xmlns:a16="http://schemas.microsoft.com/office/drawing/2014/main" id="{87ABF56A-5DC1-4D70-94F1-8DA5F65D3946}"/>
              </a:ext>
            </a:extLst>
          </p:cNvPr>
          <p:cNvSpPr/>
          <p:nvPr/>
        </p:nvSpPr>
        <p:spPr>
          <a:xfrm>
            <a:off x="6276804" y="115589"/>
            <a:ext cx="2686325" cy="2800767"/>
          </a:xfrm>
          <a:prstGeom prst="rect">
            <a:avLst/>
          </a:prstGeom>
        </p:spPr>
        <p:txBody>
          <a:bodyPr wrap="square">
            <a:spAutoFit/>
          </a:bodyPr>
          <a:lstStyle/>
          <a:p>
            <a:pPr lvl="0">
              <a:spcBef>
                <a:spcPts val="360"/>
              </a:spcBef>
            </a:pPr>
            <a:r>
              <a:rPr lang="ka-GE" sz="4400" dirty="0">
                <a:solidFill>
                  <a:schemeClr val="bg1"/>
                </a:solidFill>
              </a:rPr>
              <a:t>რატომ ხდება ტყეების გაჩეხა?</a:t>
            </a:r>
            <a:endParaRPr lang="en-GB" sz="4400" dirty="0">
              <a:solidFill>
                <a:schemeClr val="bg1"/>
              </a:solidFill>
            </a:endParaRPr>
          </a:p>
        </p:txBody>
      </p:sp>
      <p:sp>
        <p:nvSpPr>
          <p:cNvPr id="7" name="Oval 6">
            <a:extLst>
              <a:ext uri="{FF2B5EF4-FFF2-40B4-BE49-F238E27FC236}">
                <a16:creationId xmlns:a16="http://schemas.microsoft.com/office/drawing/2014/main" id="{6E7C74BF-7A34-4B3F-B5AA-466E3F13E7F6}"/>
              </a:ext>
            </a:extLst>
          </p:cNvPr>
          <p:cNvSpPr/>
          <p:nvPr/>
        </p:nvSpPr>
        <p:spPr>
          <a:xfrm>
            <a:off x="-377964" y="30617"/>
            <a:ext cx="3568852" cy="3429000"/>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6ABF544-AAD7-412A-95BE-8AA206841E05}"/>
              </a:ext>
            </a:extLst>
          </p:cNvPr>
          <p:cNvSpPr/>
          <p:nvPr/>
        </p:nvSpPr>
        <p:spPr>
          <a:xfrm>
            <a:off x="3062195" y="189240"/>
            <a:ext cx="2917053" cy="2810496"/>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D13F43B-2716-47E0-A19F-EED13E9E08CA}"/>
              </a:ext>
            </a:extLst>
          </p:cNvPr>
          <p:cNvSpPr/>
          <p:nvPr/>
        </p:nvSpPr>
        <p:spPr>
          <a:xfrm>
            <a:off x="5968294" y="4103822"/>
            <a:ext cx="3284752" cy="2845836"/>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97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026" name="Picture 2" descr="Chainsaw, Forestry, Tree, Cases, Wood, Forest, Nature">
            <a:extLst>
              <a:ext uri="{FF2B5EF4-FFF2-40B4-BE49-F238E27FC236}">
                <a16:creationId xmlns:a16="http://schemas.microsoft.com/office/drawing/2014/main" id="{A6B8E5BC-47C6-4F1A-A8DA-9FCC1FB2D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6;p4">
            <a:extLst>
              <a:ext uri="{FF2B5EF4-FFF2-40B4-BE49-F238E27FC236}">
                <a16:creationId xmlns:a16="http://schemas.microsoft.com/office/drawing/2014/main" id="{D8E661F2-8C56-4C50-BC5F-CA95275C41A3}"/>
              </a:ext>
            </a:extLst>
          </p:cNvPr>
          <p:cNvSpPr/>
          <p:nvPr/>
        </p:nvSpPr>
        <p:spPr>
          <a:xfrm>
            <a:off x="-172519" y="4124869"/>
            <a:ext cx="4380377" cy="2934618"/>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kumimoji="0" lang="en-US" sz="1600" b="0" i="0" u="none" strike="noStrike" kern="0" cap="none" spc="0" normalizeH="0" baseline="0" noProof="0" dirty="0">
                <a:ln>
                  <a:noFill/>
                </a:ln>
                <a:solidFill>
                  <a:srgbClr val="FFFFFF"/>
                </a:solidFill>
                <a:effectLst/>
                <a:uLnTx/>
                <a:uFillTx/>
                <a:latin typeface="Arial"/>
                <a:cs typeface="Arial"/>
                <a:sym typeface="Arial"/>
              </a:rPr>
              <a:t> </a:t>
            </a:r>
            <a:r>
              <a:rPr kumimoji="0" lang="en-US" sz="1600" b="0" i="0" u="none" strike="noStrike" kern="0" cap="none" spc="0" normalizeH="0" baseline="0" noProof="0" dirty="0">
                <a:ln>
                  <a:noFill/>
                </a:ln>
                <a:solidFill>
                  <a:schemeClr val="tx1"/>
                </a:solidFill>
                <a:effectLst/>
                <a:uLnTx/>
                <a:uFillTx/>
                <a:latin typeface="Arial"/>
                <a:cs typeface="Arial"/>
                <a:sym typeface="Arial"/>
              </a:rPr>
              <a:t>CO</a:t>
            </a:r>
            <a:r>
              <a:rPr kumimoji="0" lang="en-US" sz="1600" b="0" i="0" u="none" strike="noStrike" kern="0" cap="none" spc="0" normalizeH="0" baseline="-25000" noProof="0" dirty="0">
                <a:ln>
                  <a:noFill/>
                </a:ln>
                <a:solidFill>
                  <a:schemeClr val="tx1"/>
                </a:solidFill>
                <a:effectLst/>
                <a:uLnTx/>
                <a:uFillTx/>
                <a:latin typeface="Arial"/>
                <a:cs typeface="Arial"/>
                <a:sym typeface="Arial"/>
              </a:rPr>
              <a:t>2</a:t>
            </a:r>
            <a:r>
              <a:rPr lang="en-GB" sz="2000" b="1" dirty="0">
                <a:solidFill>
                  <a:schemeClr val="tx1"/>
                </a:solidFill>
              </a:rPr>
              <a:t>-</a:t>
            </a:r>
            <a:r>
              <a:rPr lang="ka-GE" sz="2000" b="1" dirty="0">
                <a:solidFill>
                  <a:schemeClr val="tx1"/>
                </a:solidFill>
              </a:rPr>
              <a:t>ის მატება</a:t>
            </a:r>
          </a:p>
          <a:p>
            <a:pPr lvl="0" algn="ctr">
              <a:spcBef>
                <a:spcPts val="360"/>
              </a:spcBef>
            </a:pPr>
            <a:r>
              <a:rPr lang="ka-GE" sz="1600" b="1" dirty="0">
                <a:solidFill>
                  <a:schemeClr val="bg1"/>
                </a:solidFill>
              </a:rPr>
              <a:t>ხე შთანთქავს ნახშირორჟანგს და გამოყოფს ჟანგბადს, ამიტომ რაც უფრო ნაკლები ხე გვექნება, მით მეტი </a:t>
            </a:r>
            <a:r>
              <a:rPr kumimoji="0" lang="en-US" sz="1600" b="0" i="0" u="none" strike="noStrike" kern="0" cap="none" spc="0" normalizeH="0" baseline="0" noProof="0" dirty="0">
                <a:ln>
                  <a:noFill/>
                </a:ln>
                <a:solidFill>
                  <a:srgbClr val="FFFFFF"/>
                </a:solidFill>
                <a:effectLst/>
                <a:uLnTx/>
                <a:uFillTx/>
                <a:sym typeface="Arial"/>
              </a:rPr>
              <a:t> CO</a:t>
            </a:r>
            <a:r>
              <a:rPr kumimoji="0" lang="en-US" sz="1600" b="0" i="0" u="none" strike="noStrike" kern="0" cap="none" spc="0" normalizeH="0" baseline="-25000" noProof="0" dirty="0">
                <a:ln>
                  <a:noFill/>
                </a:ln>
                <a:solidFill>
                  <a:srgbClr val="FFFFFF"/>
                </a:solidFill>
                <a:effectLst/>
                <a:uLnTx/>
                <a:uFillTx/>
                <a:sym typeface="Arial"/>
              </a:rPr>
              <a:t>2</a:t>
            </a:r>
            <a:r>
              <a:rPr kumimoji="0" lang="en-US" sz="1600" b="0" i="0" u="none" strike="noStrike" kern="0" cap="none" spc="0" normalizeH="0" baseline="0" noProof="0" dirty="0">
                <a:ln>
                  <a:noFill/>
                </a:ln>
                <a:solidFill>
                  <a:srgbClr val="FFFFFF"/>
                </a:solidFill>
                <a:effectLst/>
                <a:uLnTx/>
                <a:uFillTx/>
                <a:sym typeface="Arial"/>
              </a:rPr>
              <a:t> </a:t>
            </a:r>
            <a:r>
              <a:rPr lang="en-GB" sz="1600" b="1" dirty="0">
                <a:solidFill>
                  <a:schemeClr val="bg1"/>
                </a:solidFill>
              </a:rPr>
              <a:t> </a:t>
            </a:r>
            <a:r>
              <a:rPr lang="ka-GE" sz="1600" b="1" dirty="0">
                <a:solidFill>
                  <a:schemeClr val="bg1"/>
                </a:solidFill>
              </a:rPr>
              <a:t>რჩება ატმოსფეროში, რაც ხელს უწყობს კლიმატის ცვლილებას.</a:t>
            </a:r>
            <a:endParaRPr lang="ka-GE" sz="1600" dirty="0">
              <a:solidFill>
                <a:schemeClr val="bg1"/>
              </a:solidFill>
            </a:endParaRPr>
          </a:p>
          <a:p>
            <a:pPr algn="ctr">
              <a:spcBef>
                <a:spcPts val="360"/>
              </a:spcBef>
            </a:pPr>
            <a:r>
              <a:rPr lang="en-US" sz="1600" dirty="0">
                <a:solidFill>
                  <a:schemeClr val="bg1"/>
                </a:solidFill>
              </a:rPr>
              <a:t> </a:t>
            </a:r>
            <a:endParaRPr lang="en-GB" sz="1800" dirty="0">
              <a:solidFill>
                <a:schemeClr val="bg1"/>
              </a:solidFill>
            </a:endParaRPr>
          </a:p>
        </p:txBody>
      </p:sp>
      <p:sp>
        <p:nvSpPr>
          <p:cNvPr id="12" name="Google Shape;96;p4">
            <a:extLst>
              <a:ext uri="{FF2B5EF4-FFF2-40B4-BE49-F238E27FC236}">
                <a16:creationId xmlns:a16="http://schemas.microsoft.com/office/drawing/2014/main" id="{59FE0A30-712F-4096-AE81-BC78CBB6FF42}"/>
              </a:ext>
            </a:extLst>
          </p:cNvPr>
          <p:cNvSpPr/>
          <p:nvPr/>
        </p:nvSpPr>
        <p:spPr>
          <a:xfrm>
            <a:off x="6384473" y="79522"/>
            <a:ext cx="3432767" cy="2272461"/>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1600" b="1" dirty="0">
                <a:solidFill>
                  <a:schemeClr val="tx1"/>
                </a:solidFill>
              </a:rPr>
              <a:t>ეროზია</a:t>
            </a:r>
          </a:p>
          <a:p>
            <a:pPr lvl="0" algn="ctr">
              <a:spcBef>
                <a:spcPts val="360"/>
              </a:spcBef>
            </a:pPr>
            <a:r>
              <a:rPr lang="ka-GE" sz="1600" b="1" dirty="0">
                <a:solidFill>
                  <a:schemeClr val="bg1"/>
                </a:solidFill>
              </a:rPr>
              <a:t>ხის ფესვები ამაგრებს ნიადაგს, ამიტომ ტყეების გაჩეხამ შეიძლება გამოიწვიოს ეროზია და მეწყერიც კი</a:t>
            </a:r>
            <a:r>
              <a:rPr lang="ka-GE" sz="2000" b="1" dirty="0">
                <a:solidFill>
                  <a:schemeClr val="bg1"/>
                </a:solidFill>
              </a:rPr>
              <a:t>.</a:t>
            </a:r>
            <a:endParaRPr lang="en-GB" sz="1600" dirty="0">
              <a:solidFill>
                <a:schemeClr val="bg1"/>
              </a:solidFill>
            </a:endParaRPr>
          </a:p>
        </p:txBody>
      </p:sp>
      <p:sp>
        <p:nvSpPr>
          <p:cNvPr id="7" name="Rectangle 6">
            <a:extLst>
              <a:ext uri="{FF2B5EF4-FFF2-40B4-BE49-F238E27FC236}">
                <a16:creationId xmlns:a16="http://schemas.microsoft.com/office/drawing/2014/main" id="{178F890E-49BC-43F9-8273-A80BAA57EC33}"/>
              </a:ext>
            </a:extLst>
          </p:cNvPr>
          <p:cNvSpPr/>
          <p:nvPr/>
        </p:nvSpPr>
        <p:spPr>
          <a:xfrm>
            <a:off x="186612" y="79523"/>
            <a:ext cx="3709620" cy="2800767"/>
          </a:xfrm>
          <a:prstGeom prst="rect">
            <a:avLst/>
          </a:prstGeom>
        </p:spPr>
        <p:txBody>
          <a:bodyPr wrap="square">
            <a:spAutoFit/>
          </a:bodyPr>
          <a:lstStyle/>
          <a:p>
            <a:pPr lvl="0">
              <a:spcBef>
                <a:spcPts val="360"/>
              </a:spcBef>
            </a:pPr>
            <a:r>
              <a:rPr lang="ka-GE" sz="4400" dirty="0">
                <a:solidFill>
                  <a:schemeClr val="bg1"/>
                </a:solidFill>
              </a:rPr>
              <a:t>რა გავლენას ახდენს ტყეების გაჩეხა?</a:t>
            </a:r>
            <a:endParaRPr lang="en-GB" sz="4400" dirty="0">
              <a:solidFill>
                <a:schemeClr val="bg1"/>
              </a:solidFill>
            </a:endParaRPr>
          </a:p>
        </p:txBody>
      </p:sp>
      <p:sp>
        <p:nvSpPr>
          <p:cNvPr id="8" name="Google Shape;96;p4">
            <a:extLst>
              <a:ext uri="{FF2B5EF4-FFF2-40B4-BE49-F238E27FC236}">
                <a16:creationId xmlns:a16="http://schemas.microsoft.com/office/drawing/2014/main" id="{3ECAAE70-A223-4380-BA00-FCCE4EC4D739}"/>
              </a:ext>
            </a:extLst>
          </p:cNvPr>
          <p:cNvSpPr/>
          <p:nvPr/>
        </p:nvSpPr>
        <p:spPr>
          <a:xfrm>
            <a:off x="4007499" y="32570"/>
            <a:ext cx="2921934" cy="2813266"/>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1800" b="1" dirty="0">
                <a:solidFill>
                  <a:schemeClr val="tx1"/>
                </a:solidFill>
              </a:rPr>
              <a:t>წყალდიდობა</a:t>
            </a:r>
          </a:p>
          <a:p>
            <a:pPr lvl="0" algn="ctr">
              <a:spcBef>
                <a:spcPts val="360"/>
              </a:spcBef>
            </a:pPr>
            <a:r>
              <a:rPr lang="ka-GE" sz="1600" b="1" dirty="0">
                <a:solidFill>
                  <a:schemeClr val="bg1"/>
                </a:solidFill>
              </a:rPr>
              <a:t>ხეების  ფესვები წვიმის წყალს  ინახავს და მათ შეუძლია თავიდან აგვაცილოს ძლიერი წვიმით გამოწვეული წყალდიდობები. </a:t>
            </a:r>
            <a:endParaRPr lang="en-GB" sz="1600" dirty="0">
              <a:solidFill>
                <a:schemeClr val="bg1"/>
              </a:solidFill>
            </a:endParaRPr>
          </a:p>
        </p:txBody>
      </p:sp>
      <p:sp>
        <p:nvSpPr>
          <p:cNvPr id="9" name="Google Shape;96;p4">
            <a:extLst>
              <a:ext uri="{FF2B5EF4-FFF2-40B4-BE49-F238E27FC236}">
                <a16:creationId xmlns:a16="http://schemas.microsoft.com/office/drawing/2014/main" id="{00F945B7-BFB5-4FF6-AF17-09E059AC2F36}"/>
              </a:ext>
            </a:extLst>
          </p:cNvPr>
          <p:cNvSpPr/>
          <p:nvPr/>
        </p:nvSpPr>
        <p:spPr>
          <a:xfrm>
            <a:off x="5088362" y="3248809"/>
            <a:ext cx="4588201" cy="368871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1800" b="1" dirty="0">
                <a:solidFill>
                  <a:schemeClr val="tx1"/>
                </a:solidFill>
              </a:rPr>
              <a:t>ახალი ხეები ვერ ცვლის ძველ ხეებს. </a:t>
            </a:r>
          </a:p>
          <a:p>
            <a:pPr lvl="0" algn="ctr">
              <a:spcBef>
                <a:spcPts val="360"/>
              </a:spcBef>
            </a:pPr>
            <a:r>
              <a:rPr lang="ka-GE" sz="1800" b="1" dirty="0">
                <a:solidFill>
                  <a:schemeClr val="bg1"/>
                </a:solidFill>
              </a:rPr>
              <a:t>ხანდახან ახალ ხეებს რგავენ მოჭრილი ხეების ნაცვლად, თუმცა, მათი რაოდენობა  ბევრად უფრო მცირეა და  ნაკლებადაა შესაძლებელი ძველი ხეების ყველა სარგებლის/სერვისის  უზრუნველყოფა.</a:t>
            </a:r>
            <a:endParaRPr lang="en-GB" sz="1800" dirty="0">
              <a:solidFill>
                <a:schemeClr val="bg1"/>
              </a:solidFill>
            </a:endParaRPr>
          </a:p>
        </p:txBody>
      </p:sp>
      <p:sp>
        <p:nvSpPr>
          <p:cNvPr id="11" name="Google Shape;96;p4">
            <a:extLst>
              <a:ext uri="{FF2B5EF4-FFF2-40B4-BE49-F238E27FC236}">
                <a16:creationId xmlns:a16="http://schemas.microsoft.com/office/drawing/2014/main" id="{7D3F7740-B81D-4F25-A4A3-CCF54BFA2364}"/>
              </a:ext>
            </a:extLst>
          </p:cNvPr>
          <p:cNvSpPr/>
          <p:nvPr/>
        </p:nvSpPr>
        <p:spPr>
          <a:xfrm>
            <a:off x="2688632" y="1738365"/>
            <a:ext cx="2221726" cy="3100974"/>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1600" b="1" dirty="0">
                <a:solidFill>
                  <a:schemeClr val="tx1"/>
                </a:solidFill>
              </a:rPr>
              <a:t>ჰაბიტატის დაკარგვა</a:t>
            </a:r>
          </a:p>
          <a:p>
            <a:pPr lvl="0" algn="ctr">
              <a:spcBef>
                <a:spcPts val="360"/>
              </a:spcBef>
            </a:pPr>
            <a:r>
              <a:rPr lang="ka-GE" sz="1600" b="1" dirty="0">
                <a:solidFill>
                  <a:schemeClr val="bg1"/>
                </a:solidFill>
              </a:rPr>
              <a:t>ზრდასრული ხეები მრავალი მცენარეული და ცხოველური სახეობის ჰაბიტატია. </a:t>
            </a:r>
            <a:endParaRPr lang="en-GB" sz="1600" dirty="0">
              <a:solidFill>
                <a:schemeClr val="bg1"/>
              </a:solidFill>
            </a:endParaRPr>
          </a:p>
        </p:txBody>
      </p:sp>
      <p:sp>
        <p:nvSpPr>
          <p:cNvPr id="13" name="Oval 12">
            <a:extLst>
              <a:ext uri="{FF2B5EF4-FFF2-40B4-BE49-F238E27FC236}">
                <a16:creationId xmlns:a16="http://schemas.microsoft.com/office/drawing/2014/main" id="{81273EB7-EE8D-4693-BCF5-D2C21E5F333A}"/>
              </a:ext>
            </a:extLst>
          </p:cNvPr>
          <p:cNvSpPr/>
          <p:nvPr/>
        </p:nvSpPr>
        <p:spPr>
          <a:xfrm>
            <a:off x="6737415" y="96994"/>
            <a:ext cx="3225442" cy="2237515"/>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80EBAE4-4A79-43F1-8591-1634A6C9FAF4}"/>
              </a:ext>
            </a:extLst>
          </p:cNvPr>
          <p:cNvSpPr/>
          <p:nvPr/>
        </p:nvSpPr>
        <p:spPr>
          <a:xfrm>
            <a:off x="3980337" y="145680"/>
            <a:ext cx="2921934" cy="2609277"/>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071615-4B3D-435C-BCB5-0C0E86C59B31}"/>
              </a:ext>
            </a:extLst>
          </p:cNvPr>
          <p:cNvSpPr/>
          <p:nvPr/>
        </p:nvSpPr>
        <p:spPr>
          <a:xfrm>
            <a:off x="2785935" y="1670276"/>
            <a:ext cx="2048502" cy="3181642"/>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107A4A-A3A0-4335-B029-E9425DAD73AF}"/>
              </a:ext>
            </a:extLst>
          </p:cNvPr>
          <p:cNvSpPr/>
          <p:nvPr/>
        </p:nvSpPr>
        <p:spPr>
          <a:xfrm>
            <a:off x="143144" y="4128175"/>
            <a:ext cx="3856848" cy="2904683"/>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194C90A-03DB-4D7D-B8BC-EF2A252BE1EC}"/>
              </a:ext>
            </a:extLst>
          </p:cNvPr>
          <p:cNvSpPr/>
          <p:nvPr/>
        </p:nvSpPr>
        <p:spPr>
          <a:xfrm>
            <a:off x="5284388" y="3294838"/>
            <a:ext cx="4678469" cy="3582615"/>
          </a:xfrm>
          <a:prstGeom prst="ellipse">
            <a:avLst/>
          </a:prstGeom>
          <a:solidFill>
            <a:srgbClr val="913F53"/>
          </a:solidFill>
          <a:ln>
            <a:solidFill>
              <a:srgbClr val="91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5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1+ppt_h/2"/>
                                          </p:val>
                                        </p:tav>
                                      </p:tavLst>
                                    </p:anim>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13"/>
                                        </p:tgtEl>
                                        <p:attrNameLst>
                                          <p:attrName>ppt_x</p:attrName>
                                        </p:attrNameLst>
                                      </p:cBhvr>
                                      <p:tavLst>
                                        <p:tav tm="0">
                                          <p:val>
                                            <p:strVal val="ppt_x"/>
                                          </p:val>
                                        </p:tav>
                                        <p:tav tm="100000">
                                          <p:val>
                                            <p:strVal val="ppt_x"/>
                                          </p:val>
                                        </p:tav>
                                      </p:tavLst>
                                    </p:anim>
                                    <p:anim calcmode="lin" valueType="num">
                                      <p:cBhvr additive="base">
                                        <p:cTn id="26" dur="500"/>
                                        <p:tgtEl>
                                          <p:spTgt spid="13"/>
                                        </p:tgtEl>
                                        <p:attrNameLst>
                                          <p:attrName>ppt_y</p:attrName>
                                        </p:attrNameLst>
                                      </p:cBhvr>
                                      <p:tavLst>
                                        <p:tav tm="0">
                                          <p:val>
                                            <p:strVal val="ppt_y"/>
                                          </p:val>
                                        </p:tav>
                                        <p:tav tm="100000">
                                          <p:val>
                                            <p:strVal val="1+ppt_h/2"/>
                                          </p:val>
                                        </p:tav>
                                      </p:tavLst>
                                    </p:anim>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17"/>
                                        </p:tgtEl>
                                        <p:attrNameLst>
                                          <p:attrName>ppt_x</p:attrName>
                                        </p:attrNameLst>
                                      </p:cBhvr>
                                      <p:tavLst>
                                        <p:tav tm="0">
                                          <p:val>
                                            <p:strVal val="ppt_x"/>
                                          </p:val>
                                        </p:tav>
                                        <p:tav tm="100000">
                                          <p:val>
                                            <p:strVal val="ppt_x"/>
                                          </p:val>
                                        </p:tav>
                                      </p:tavLst>
                                    </p:anim>
                                    <p:anim calcmode="lin" valueType="num">
                                      <p:cBhvr additive="base">
                                        <p:cTn id="32" dur="500"/>
                                        <p:tgtEl>
                                          <p:spTgt spid="17"/>
                                        </p:tgtEl>
                                        <p:attrNameLst>
                                          <p:attrName>ppt_y</p:attrName>
                                        </p:attrNameLst>
                                      </p:cBhvr>
                                      <p:tavLst>
                                        <p:tav tm="0">
                                          <p:val>
                                            <p:strVal val="ppt_y"/>
                                          </p:val>
                                        </p:tav>
                                        <p:tav tm="100000">
                                          <p:val>
                                            <p:strVal val="1+ppt_h/2"/>
                                          </p:val>
                                        </p:tav>
                                      </p:tavLst>
                                    </p:anim>
                                    <p:set>
                                      <p:cBhvr>
                                        <p:cTn id="3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9" descr="Ape, Baby, Forest Fire, Fear, Risk, Environment, Brand"/>
          <p:cNvPicPr preferRelativeResize="0"/>
          <p:nvPr/>
        </p:nvPicPr>
        <p:blipFill rotWithShape="1">
          <a:blip r:embed="rId3">
            <a:alphaModFix/>
          </a:blip>
          <a:srcRect l="4178" r="8804"/>
          <a:stretch/>
        </p:blipFill>
        <p:spPr>
          <a:xfrm>
            <a:off x="0" y="0"/>
            <a:ext cx="9151426" cy="6946151"/>
          </a:xfrm>
          <a:prstGeom prst="rect">
            <a:avLst/>
          </a:prstGeom>
          <a:noFill/>
          <a:ln>
            <a:noFill/>
          </a:ln>
        </p:spPr>
      </p:pic>
      <p:pic>
        <p:nvPicPr>
          <p:cNvPr id="3" name="Picture 2">
            <a:extLst>
              <a:ext uri="{FF2B5EF4-FFF2-40B4-BE49-F238E27FC236}">
                <a16:creationId xmlns:a16="http://schemas.microsoft.com/office/drawing/2014/main" id="{BAEB6C53-E003-45C3-8C25-4E6FF95238AD}"/>
              </a:ext>
            </a:extLst>
          </p:cNvPr>
          <p:cNvPicPr>
            <a:picLocks noChangeAspect="1"/>
          </p:cNvPicPr>
          <p:nvPr/>
        </p:nvPicPr>
        <p:blipFill rotWithShape="1">
          <a:blip r:embed="rId4"/>
          <a:srcRect l="37245" t="19252" r="37551" b="16945"/>
          <a:stretch/>
        </p:blipFill>
        <p:spPr>
          <a:xfrm rot="591889">
            <a:off x="6009320" y="2845836"/>
            <a:ext cx="2304663" cy="3281725"/>
          </a:xfrm>
          <a:prstGeom prst="rect">
            <a:avLst/>
          </a:prstGeom>
        </p:spPr>
      </p:pic>
      <p:pic>
        <p:nvPicPr>
          <p:cNvPr id="2" name="Picture 1">
            <a:extLst>
              <a:ext uri="{FF2B5EF4-FFF2-40B4-BE49-F238E27FC236}">
                <a16:creationId xmlns:a16="http://schemas.microsoft.com/office/drawing/2014/main" id="{1928ECD6-A09B-410A-8085-D7DEAED1F575}"/>
              </a:ext>
            </a:extLst>
          </p:cNvPr>
          <p:cNvPicPr>
            <a:picLocks noChangeAspect="1"/>
          </p:cNvPicPr>
          <p:nvPr/>
        </p:nvPicPr>
        <p:blipFill rotWithShape="1">
          <a:blip r:embed="rId4"/>
          <a:srcRect l="10408" t="18345" r="65204" b="17982"/>
          <a:stretch/>
        </p:blipFill>
        <p:spPr>
          <a:xfrm rot="21172275">
            <a:off x="4803918" y="3130947"/>
            <a:ext cx="2230017" cy="3275045"/>
          </a:xfrm>
          <a:prstGeom prst="rect">
            <a:avLst/>
          </a:prstGeom>
        </p:spPr>
      </p:pic>
      <p:sp>
        <p:nvSpPr>
          <p:cNvPr id="5" name="Google Shape;96;p4">
            <a:extLst>
              <a:ext uri="{FF2B5EF4-FFF2-40B4-BE49-F238E27FC236}">
                <a16:creationId xmlns:a16="http://schemas.microsoft.com/office/drawing/2014/main" id="{2563C258-4F7F-4EA3-831D-5D38FA29A2D5}"/>
              </a:ext>
            </a:extLst>
          </p:cNvPr>
          <p:cNvSpPr/>
          <p:nvPr/>
        </p:nvSpPr>
        <p:spPr>
          <a:xfrm>
            <a:off x="221064" y="144676"/>
            <a:ext cx="4514223" cy="3251667"/>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algn="ctr">
              <a:spcBef>
                <a:spcPts val="360"/>
              </a:spcBef>
            </a:pPr>
            <a:r>
              <a:rPr lang="ka-GE" sz="2800" b="1" dirty="0">
                <a:solidFill>
                  <a:schemeClr val="bg1"/>
                </a:solidFill>
              </a:rPr>
              <a:t>უპასუხეთ კითხვებს მოცემული გრაფიკებისა და დიაგრამების გამოყენებით.</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3"/>
        <p:cNvGrpSpPr/>
        <p:nvPr/>
      </p:nvGrpSpPr>
      <p:grpSpPr>
        <a:xfrm>
          <a:off x="0" y="0"/>
          <a:ext cx="0" cy="0"/>
          <a:chOff x="0" y="0"/>
          <a:chExt cx="0" cy="0"/>
        </a:xfrm>
      </p:grpSpPr>
      <p:sp>
        <p:nvSpPr>
          <p:cNvPr id="144" name="Google Shape;144;p11"/>
          <p:cNvSpPr txBox="1">
            <a:spLocks noGrp="1"/>
          </p:cNvSpPr>
          <p:nvPr>
            <p:ph type="body" idx="1"/>
          </p:nvPr>
        </p:nvSpPr>
        <p:spPr>
          <a:xfrm>
            <a:off x="148856" y="4603532"/>
            <a:ext cx="8995143" cy="272726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None/>
            </a:pPr>
            <a:r>
              <a:rPr lang="ka-GE" sz="2000" dirty="0"/>
              <a:t>დედამიწის ხმელეთის რამდენი  % იყო დაფარული ტყით 1990 წელს? 31.8%</a:t>
            </a:r>
          </a:p>
          <a:p>
            <a:pPr marL="342900" lvl="0" indent="-342900" algn="l" rtl="0">
              <a:lnSpc>
                <a:spcPct val="100000"/>
              </a:lnSpc>
              <a:spcBef>
                <a:spcPts val="0"/>
              </a:spcBef>
              <a:spcAft>
                <a:spcPts val="0"/>
              </a:spcAft>
              <a:buClr>
                <a:schemeClr val="dk1"/>
              </a:buClr>
              <a:buSzPts val="2000"/>
              <a:buNone/>
            </a:pPr>
            <a:endParaRPr lang="ka-GE" sz="2000" dirty="0"/>
          </a:p>
          <a:p>
            <a:pPr marL="342900" lvl="0" indent="-342900" algn="l" rtl="0">
              <a:lnSpc>
                <a:spcPct val="100000"/>
              </a:lnSpc>
              <a:spcBef>
                <a:spcPts val="0"/>
              </a:spcBef>
              <a:spcAft>
                <a:spcPts val="0"/>
              </a:spcAft>
              <a:buClr>
                <a:schemeClr val="dk1"/>
              </a:buClr>
              <a:buSzPts val="2000"/>
              <a:buNone/>
            </a:pPr>
            <a:r>
              <a:rPr lang="ka-GE" sz="2000" dirty="0"/>
              <a:t>დედამიწის ხმელეთის  რამდენი % იყო დაფარული ტყით 2015 წელს? 30.8%</a:t>
            </a:r>
          </a:p>
          <a:p>
            <a:pPr marL="342900" lvl="0" indent="-342900" algn="l" rtl="0">
              <a:lnSpc>
                <a:spcPct val="100000"/>
              </a:lnSpc>
              <a:spcBef>
                <a:spcPts val="0"/>
              </a:spcBef>
              <a:spcAft>
                <a:spcPts val="0"/>
              </a:spcAft>
              <a:buClr>
                <a:schemeClr val="dk1"/>
              </a:buClr>
              <a:buSzPts val="2000"/>
              <a:buNone/>
            </a:pPr>
            <a:endParaRPr lang="ka-GE" sz="2000" dirty="0"/>
          </a:p>
          <a:p>
            <a:pPr marL="342900" lvl="0" indent="-342900" algn="l" rtl="0">
              <a:lnSpc>
                <a:spcPct val="100000"/>
              </a:lnSpc>
              <a:spcBef>
                <a:spcPts val="0"/>
              </a:spcBef>
              <a:spcAft>
                <a:spcPts val="0"/>
              </a:spcAft>
              <a:buClr>
                <a:schemeClr val="dk1"/>
              </a:buClr>
              <a:buSzPts val="2000"/>
              <a:buNone/>
            </a:pPr>
            <a:r>
              <a:rPr lang="ka-GE" sz="2000" dirty="0"/>
              <a:t>დედამიწის ხმელეთის რამდენი % იყო  გაჩეხილი 1990-2015 წლებში?</a:t>
            </a:r>
            <a:r>
              <a:rPr lang="en-GB" sz="2000" dirty="0"/>
              <a:t>						           </a:t>
            </a:r>
            <a:r>
              <a:rPr lang="ka-GE" sz="2000" dirty="0">
                <a:solidFill>
                  <a:srgbClr val="FF0000"/>
                </a:solidFill>
              </a:rPr>
              <a:t>დაახლოებით </a:t>
            </a:r>
            <a:r>
              <a:rPr lang="en-GB" sz="2000" dirty="0">
                <a:solidFill>
                  <a:srgbClr val="FF0000"/>
                </a:solidFill>
              </a:rPr>
              <a:t> 1%</a:t>
            </a:r>
            <a:endParaRPr dirty="0"/>
          </a:p>
          <a:p>
            <a:pPr marL="342900" lvl="0" indent="-215900" algn="l" rtl="0">
              <a:lnSpc>
                <a:spcPct val="100000"/>
              </a:lnSpc>
              <a:spcBef>
                <a:spcPts val="400"/>
              </a:spcBef>
              <a:spcAft>
                <a:spcPts val="0"/>
              </a:spcAft>
              <a:buClr>
                <a:schemeClr val="dk1"/>
              </a:buClr>
              <a:buSzPts val="2000"/>
              <a:buNone/>
            </a:pPr>
            <a:endParaRPr sz="2000" dirty="0"/>
          </a:p>
        </p:txBody>
      </p:sp>
      <p:sp>
        <p:nvSpPr>
          <p:cNvPr id="4" name="Google Shape;340;p9">
            <a:extLst>
              <a:ext uri="{FF2B5EF4-FFF2-40B4-BE49-F238E27FC236}">
                <a16:creationId xmlns:a16="http://schemas.microsoft.com/office/drawing/2014/main" id="{692DFCEC-B8EB-4D84-A5F0-5F2A0BFEE9D2}"/>
              </a:ext>
            </a:extLst>
          </p:cNvPr>
          <p:cNvSpPr/>
          <p:nvPr/>
        </p:nvSpPr>
        <p:spPr>
          <a:xfrm flipV="1">
            <a:off x="8102768" y="4613222"/>
            <a:ext cx="76511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ECDB903D-2CCE-4F8F-814D-3928D6371B65}"/>
              </a:ext>
            </a:extLst>
          </p:cNvPr>
          <p:cNvSpPr/>
          <p:nvPr/>
        </p:nvSpPr>
        <p:spPr>
          <a:xfrm flipV="1">
            <a:off x="8102768" y="5166315"/>
            <a:ext cx="76511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2ADEF6A0-C7B3-4563-95FF-5EFCAC4158F8}"/>
              </a:ext>
            </a:extLst>
          </p:cNvPr>
          <p:cNvSpPr/>
          <p:nvPr/>
        </p:nvSpPr>
        <p:spPr>
          <a:xfrm flipV="1">
            <a:off x="5455738" y="6224563"/>
            <a:ext cx="2059290" cy="34414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B773C2EB-5569-4544-9E62-7EC15E233F81}"/>
              </a:ext>
            </a:extLst>
          </p:cNvPr>
          <p:cNvGrpSpPr/>
          <p:nvPr/>
        </p:nvGrpSpPr>
        <p:grpSpPr>
          <a:xfrm>
            <a:off x="1084737" y="74602"/>
            <a:ext cx="7288397" cy="4528930"/>
            <a:chOff x="978194" y="474343"/>
            <a:chExt cx="7288397" cy="4528930"/>
          </a:xfrm>
        </p:grpSpPr>
        <p:sp>
          <p:nvSpPr>
            <p:cNvPr id="2" name="Rectangle 1">
              <a:extLst>
                <a:ext uri="{FF2B5EF4-FFF2-40B4-BE49-F238E27FC236}">
                  <a16:creationId xmlns:a16="http://schemas.microsoft.com/office/drawing/2014/main" id="{69BE4E9B-0B03-43DF-AB93-930B16A65B6D}"/>
                </a:ext>
              </a:extLst>
            </p:cNvPr>
            <p:cNvSpPr/>
            <p:nvPr/>
          </p:nvSpPr>
          <p:spPr>
            <a:xfrm>
              <a:off x="978194" y="520995"/>
              <a:ext cx="7288397" cy="448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439795293"/>
                </p:ext>
              </p:extLst>
            </p:nvPr>
          </p:nvGraphicFramePr>
          <p:xfrm>
            <a:off x="978194" y="474343"/>
            <a:ext cx="7081284" cy="4285402"/>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0641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0" descr="Deforestation, Forestry, Forest, Pine, Trees, Nature"/>
          <p:cNvPicPr preferRelativeResize="0"/>
          <p:nvPr/>
        </p:nvPicPr>
        <p:blipFill rotWithShape="1">
          <a:blip r:embed="rId3">
            <a:alphaModFix/>
          </a:blip>
          <a:srcRect r="10597"/>
          <a:stretch/>
        </p:blipFill>
        <p:spPr>
          <a:xfrm>
            <a:off x="0" y="-2380"/>
            <a:ext cx="9144000" cy="6855303"/>
          </a:xfrm>
          <a:prstGeom prst="rect">
            <a:avLst/>
          </a:prstGeom>
          <a:noFill/>
          <a:ln>
            <a:noFill/>
          </a:ln>
        </p:spPr>
      </p:pic>
      <p:sp>
        <p:nvSpPr>
          <p:cNvPr id="3" name="Google Shape;96;p4">
            <a:extLst>
              <a:ext uri="{FF2B5EF4-FFF2-40B4-BE49-F238E27FC236}">
                <a16:creationId xmlns:a16="http://schemas.microsoft.com/office/drawing/2014/main" id="{29667194-9A80-49E2-9EE3-BA090924296E}"/>
              </a:ext>
            </a:extLst>
          </p:cNvPr>
          <p:cNvSpPr/>
          <p:nvPr/>
        </p:nvSpPr>
        <p:spPr>
          <a:xfrm>
            <a:off x="3763183" y="127591"/>
            <a:ext cx="5349908" cy="4238631"/>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000" dirty="0">
                <a:solidFill>
                  <a:schemeClr val="bg1"/>
                </a:solidFill>
              </a:rPr>
              <a:t>დედამიწის ხმელეთი, რომელიც 1990 წელს ტყით იყო დაფარული, ხოლო 2020 წლისთვის გაიჩეხა, დაახლოებით 1%-ია. მიუხედავად იმისა, რომ 1% შეიძლება ძალიან მცირედ მოგეჩვენოთ, ეს არის ტერიტორია, რომელიც ფართობით  7-ჯერ აღემატება გაერთიანებულ სამეფოს ან ინდოეთის ტერიტორიის ნახევარს!</a:t>
            </a:r>
            <a:endParaRPr lang="en-GB" sz="2000" dirty="0">
              <a:solidFill>
                <a:schemeClr val="bg1"/>
              </a:solidFill>
            </a:endParaRPr>
          </a:p>
        </p:txBody>
      </p:sp>
      <p:sp>
        <p:nvSpPr>
          <p:cNvPr id="2" name="Rectangle 1">
            <a:extLst>
              <a:ext uri="{FF2B5EF4-FFF2-40B4-BE49-F238E27FC236}">
                <a16:creationId xmlns:a16="http://schemas.microsoft.com/office/drawing/2014/main" id="{94CDE30A-08EC-4C67-847A-186B4D822820}"/>
              </a:ext>
            </a:extLst>
          </p:cNvPr>
          <p:cNvSpPr/>
          <p:nvPr/>
        </p:nvSpPr>
        <p:spPr>
          <a:xfrm>
            <a:off x="159489" y="0"/>
            <a:ext cx="4412512" cy="1938992"/>
          </a:xfrm>
          <a:prstGeom prst="rect">
            <a:avLst/>
          </a:prstGeom>
        </p:spPr>
        <p:txBody>
          <a:bodyPr wrap="square">
            <a:spAutoFit/>
          </a:bodyPr>
          <a:lstStyle/>
          <a:p>
            <a:r>
              <a:rPr lang="ka-GE" sz="4000" b="1" dirty="0">
                <a:solidFill>
                  <a:schemeClr val="bg1"/>
                </a:solidFill>
              </a:rPr>
              <a:t>1%-ით  ტყეების გაჩეხა არც ისე ბევრია, არა?</a:t>
            </a:r>
            <a:endParaRPr lang="en-GB" sz="4000" b="1" dirty="0">
              <a:solidFill>
                <a:schemeClr val="bg1"/>
              </a:solidFill>
            </a:endParaRPr>
          </a:p>
        </p:txBody>
      </p:sp>
      <p:sp>
        <p:nvSpPr>
          <p:cNvPr id="6" name="Google Shape;96;p4">
            <a:extLst>
              <a:ext uri="{FF2B5EF4-FFF2-40B4-BE49-F238E27FC236}">
                <a16:creationId xmlns:a16="http://schemas.microsoft.com/office/drawing/2014/main" id="{08D268FD-C57B-4374-AE87-EBE1407EA73B}"/>
              </a:ext>
            </a:extLst>
          </p:cNvPr>
          <p:cNvSpPr/>
          <p:nvPr/>
        </p:nvSpPr>
        <p:spPr>
          <a:xfrm>
            <a:off x="159489" y="3383622"/>
            <a:ext cx="4710223" cy="3469301"/>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000" dirty="0">
                <a:solidFill>
                  <a:schemeClr val="bg1"/>
                </a:solidFill>
              </a:rPr>
              <a:t>და ეს მოხდა იმ დროს, როდესაც ადამიანები უფრო მეტ </a:t>
            </a:r>
            <a:r>
              <a:rPr kumimoji="0" lang="en-US" sz="2000" b="0" i="0" u="none" strike="noStrike" kern="0" cap="none" spc="0" normalizeH="0" baseline="0" noProof="0" dirty="0">
                <a:ln>
                  <a:noFill/>
                </a:ln>
                <a:solidFill>
                  <a:srgbClr val="FFFFFF"/>
                </a:solidFill>
                <a:effectLst/>
                <a:uLnTx/>
                <a:uFillTx/>
                <a:latin typeface="Arial"/>
                <a:cs typeface="Arial"/>
                <a:sym typeface="Arial"/>
              </a:rPr>
              <a:t>CO</a:t>
            </a:r>
            <a:r>
              <a:rPr kumimoji="0" lang="en-US" sz="2000" b="0" i="0" u="none" strike="noStrike" kern="0" cap="none" spc="0" normalizeH="0" baseline="-25000" noProof="0" dirty="0">
                <a:ln>
                  <a:noFill/>
                </a:ln>
                <a:solidFill>
                  <a:srgbClr val="FFFFFF"/>
                </a:solidFill>
                <a:effectLst/>
                <a:uLnTx/>
                <a:uFillTx/>
                <a:latin typeface="Arial"/>
                <a:cs typeface="Arial"/>
                <a:sym typeface="Arial"/>
              </a:rPr>
              <a:t>2</a:t>
            </a:r>
            <a:r>
              <a:rPr lang="en-GB" sz="2000" dirty="0">
                <a:solidFill>
                  <a:schemeClr val="bg1"/>
                </a:solidFill>
              </a:rPr>
              <a:t>-</a:t>
            </a:r>
            <a:r>
              <a:rPr lang="ka-GE" sz="2000" dirty="0">
                <a:solidFill>
                  <a:schemeClr val="bg1"/>
                </a:solidFill>
              </a:rPr>
              <a:t>ს აფრქვევენ, ვიდრე ოდესმე. ამიტომ ტყეების როგორც "ნახშირბადის შთანმთქმელის“ როლი,  სასიცოცხლოდ მნიშვნელოვანია.</a:t>
            </a:r>
            <a:endParaRPr lang="en-GB" sz="2000" dirty="0">
              <a:solidFill>
                <a:schemeClr val="bg1"/>
              </a:solidFill>
            </a:endParaRPr>
          </a:p>
        </p:txBody>
      </p:sp>
      <p:sp>
        <p:nvSpPr>
          <p:cNvPr id="7" name="Google Shape;96;p4">
            <a:extLst>
              <a:ext uri="{FF2B5EF4-FFF2-40B4-BE49-F238E27FC236}">
                <a16:creationId xmlns:a16="http://schemas.microsoft.com/office/drawing/2014/main" id="{F0DA3712-9C13-4387-B966-F7C40D76E81D}"/>
              </a:ext>
            </a:extLst>
          </p:cNvPr>
          <p:cNvSpPr/>
          <p:nvPr/>
        </p:nvSpPr>
        <p:spPr>
          <a:xfrm>
            <a:off x="5837274" y="4493812"/>
            <a:ext cx="3275817" cy="2236597"/>
          </a:xfrm>
          <a:prstGeom prst="ellipse">
            <a:avLst/>
          </a:prstGeom>
          <a:solidFill>
            <a:srgbClr val="F18835">
              <a:alpha val="85882"/>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lvl="0" algn="ctr">
              <a:spcBef>
                <a:spcPts val="360"/>
              </a:spcBef>
            </a:pPr>
            <a:r>
              <a:rPr lang="ka-GE" sz="2000" dirty="0">
                <a:solidFill>
                  <a:schemeClr val="bg1"/>
                </a:solidFill>
              </a:rPr>
              <a:t>იცოდით, რომ ტყეები მთელ მსოფლიოში ხმელეთის  1/3-ზე ნაკლებს მოიცავს?</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6"/>
        <p:cNvGrpSpPr/>
        <p:nvPr/>
      </p:nvGrpSpPr>
      <p:grpSpPr>
        <a:xfrm>
          <a:off x="0" y="0"/>
          <a:ext cx="0" cy="0"/>
          <a:chOff x="0" y="0"/>
          <a:chExt cx="0" cy="0"/>
        </a:xfrm>
      </p:grpSpPr>
      <p:sp>
        <p:nvSpPr>
          <p:cNvPr id="157" name="Google Shape;157;p12"/>
          <p:cNvSpPr txBox="1">
            <a:spLocks noGrp="1"/>
          </p:cNvSpPr>
          <p:nvPr>
            <p:ph type="body" idx="1"/>
          </p:nvPr>
        </p:nvSpPr>
        <p:spPr>
          <a:xfrm>
            <a:off x="0" y="4044447"/>
            <a:ext cx="8910085" cy="3381237"/>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0"/>
              </a:spcBef>
              <a:buSzPts val="1850"/>
            </a:pPr>
            <a:r>
              <a:rPr lang="ka-GE" sz="1850" dirty="0"/>
              <a:t>რომელ კონტინენტზეა ტყეები ყველაზე მეტად საფრთხის ქვეშ? </a:t>
            </a:r>
          </a:p>
          <a:p>
            <a:pPr marL="0" lvl="0" indent="0" algn="l" rtl="0">
              <a:lnSpc>
                <a:spcPct val="80000"/>
              </a:lnSpc>
              <a:spcBef>
                <a:spcPts val="0"/>
              </a:spcBef>
              <a:spcAft>
                <a:spcPts val="0"/>
              </a:spcAft>
              <a:buClr>
                <a:schemeClr val="dk1"/>
              </a:buClr>
              <a:buSzPts val="1850"/>
              <a:buNone/>
            </a:pPr>
            <a:r>
              <a:rPr lang="ka-GE" sz="1850" dirty="0">
                <a:solidFill>
                  <a:srgbClr val="FF0000"/>
                </a:solidFill>
              </a:rPr>
              <a:t>სამხრეთი  ამერიკა</a:t>
            </a:r>
            <a:endParaRPr lang="ka-GE" sz="800" dirty="0"/>
          </a:p>
          <a:p>
            <a:pPr marL="342900" lvl="0" indent="-342900" algn="l" rtl="0">
              <a:lnSpc>
                <a:spcPct val="80000"/>
              </a:lnSpc>
              <a:spcBef>
                <a:spcPts val="370"/>
              </a:spcBef>
              <a:spcAft>
                <a:spcPts val="0"/>
              </a:spcAft>
              <a:buClr>
                <a:schemeClr val="dk1"/>
              </a:buClr>
              <a:buSzPts val="1850"/>
              <a:buChar char="•"/>
            </a:pPr>
            <a:r>
              <a:rPr lang="ka-GE" sz="1850" dirty="0"/>
              <a:t>რამდენი ხის სახეობაა კლასიფიცირებული, როგორც გადაშენების პირას მყოფი, აფრიკაში?  </a:t>
            </a:r>
            <a:r>
              <a:rPr lang="ka-GE" sz="1850" dirty="0">
                <a:solidFill>
                  <a:srgbClr val="FF0000"/>
                </a:solidFill>
              </a:rPr>
              <a:t>6 ( პასუხები შეიძლება ოდნავ განსხვავებული იყოს)</a:t>
            </a:r>
          </a:p>
          <a:p>
            <a:pPr marL="342900" lvl="0" indent="-342900" algn="l" rtl="0">
              <a:lnSpc>
                <a:spcPct val="80000"/>
              </a:lnSpc>
              <a:spcBef>
                <a:spcPts val="370"/>
              </a:spcBef>
              <a:spcAft>
                <a:spcPts val="0"/>
              </a:spcAft>
              <a:buClr>
                <a:schemeClr val="dk1"/>
              </a:buClr>
              <a:buSzPts val="1850"/>
              <a:buChar char="•"/>
            </a:pPr>
            <a:endParaRPr sz="900" dirty="0"/>
          </a:p>
          <a:p>
            <a:pPr marL="342900" lvl="0">
              <a:lnSpc>
                <a:spcPct val="80000"/>
              </a:lnSpc>
              <a:spcBef>
                <a:spcPts val="370"/>
              </a:spcBef>
              <a:buSzPts val="1850"/>
            </a:pPr>
            <a:r>
              <a:rPr lang="ka-GE" sz="1850" dirty="0"/>
              <a:t>რამდენი ხის სახეობაა ოფიციალურად კლასიფიცირებული, როგორც კრიტიკული საფრთხის ქვეშ მყოფი, მსოფლიოში?</a:t>
            </a:r>
            <a:endParaRPr lang="en-GB" sz="900" dirty="0"/>
          </a:p>
          <a:p>
            <a:pPr marL="0" lvl="0" indent="0" algn="l" rtl="0">
              <a:lnSpc>
                <a:spcPct val="80000"/>
              </a:lnSpc>
              <a:spcBef>
                <a:spcPts val="370"/>
              </a:spcBef>
              <a:spcAft>
                <a:spcPts val="0"/>
              </a:spcAft>
              <a:buClr>
                <a:schemeClr val="dk1"/>
              </a:buClr>
              <a:buSzPts val="1850"/>
              <a:buNone/>
            </a:pPr>
            <a:r>
              <a:rPr lang="en-GB" sz="1850" dirty="0"/>
              <a:t> 	</a:t>
            </a:r>
            <a:r>
              <a:rPr lang="en-GB" sz="1850" dirty="0">
                <a:solidFill>
                  <a:srgbClr val="FF0000"/>
                </a:solidFill>
              </a:rPr>
              <a:t>4+15+8+4+10 = 41 </a:t>
            </a:r>
            <a:r>
              <a:rPr lang="ka-GE" sz="1850" dirty="0">
                <a:solidFill>
                  <a:srgbClr val="FF0000"/>
                </a:solidFill>
              </a:rPr>
              <a:t>(პასუხები შეიძლება ოდნავ განსხვავებული იყოს)</a:t>
            </a:r>
          </a:p>
          <a:p>
            <a:pPr marL="342900" lvl="0" algn="l" rtl="0">
              <a:lnSpc>
                <a:spcPct val="80000"/>
              </a:lnSpc>
              <a:spcBef>
                <a:spcPts val="370"/>
              </a:spcBef>
              <a:spcAft>
                <a:spcPts val="0"/>
              </a:spcAft>
              <a:buClr>
                <a:schemeClr val="dk1"/>
              </a:buClr>
              <a:buSzPts val="1850"/>
              <a:buFont typeface="Arial" panose="020B0604020202020204" pitchFamily="34" charset="0"/>
              <a:buChar char="•"/>
            </a:pPr>
            <a:endParaRPr lang="ka-GE" sz="1850" dirty="0">
              <a:solidFill>
                <a:schemeClr val="tx1"/>
              </a:solidFill>
            </a:endParaRPr>
          </a:p>
          <a:p>
            <a:pPr marL="342900" lvl="0" algn="l" rtl="0">
              <a:lnSpc>
                <a:spcPct val="80000"/>
              </a:lnSpc>
              <a:spcBef>
                <a:spcPts val="370"/>
              </a:spcBef>
              <a:spcAft>
                <a:spcPts val="0"/>
              </a:spcAft>
              <a:buClr>
                <a:schemeClr val="dk1"/>
              </a:buClr>
              <a:buSzPts val="1850"/>
              <a:buFont typeface="Arial" panose="020B0604020202020204" pitchFamily="34" charset="0"/>
              <a:buChar char="•"/>
            </a:pPr>
            <a:r>
              <a:rPr lang="ka-GE" sz="1850" dirty="0">
                <a:solidFill>
                  <a:schemeClr val="tx1"/>
                </a:solidFill>
              </a:rPr>
              <a:t>რა იწვევს ხეების ჯიშების გადაშენების საფრთხეს?</a:t>
            </a:r>
            <a:r>
              <a:rPr lang="ka-GE" sz="1850" dirty="0">
                <a:solidFill>
                  <a:srgbClr val="FF0000"/>
                </a:solidFill>
              </a:rPr>
              <a:t> გაჩეხა</a:t>
            </a:r>
            <a:endParaRPr dirty="0"/>
          </a:p>
          <a:p>
            <a:pPr marL="342900" lvl="0" indent="-225425" algn="l" rtl="0">
              <a:lnSpc>
                <a:spcPct val="80000"/>
              </a:lnSpc>
              <a:spcBef>
                <a:spcPts val="370"/>
              </a:spcBef>
              <a:spcAft>
                <a:spcPts val="0"/>
              </a:spcAft>
              <a:buClr>
                <a:schemeClr val="dk1"/>
              </a:buClr>
              <a:buSzPts val="1850"/>
              <a:buNone/>
            </a:pPr>
            <a:endParaRPr sz="1850" dirty="0"/>
          </a:p>
        </p:txBody>
      </p:sp>
      <p:sp>
        <p:nvSpPr>
          <p:cNvPr id="4" name="Google Shape;340;p9">
            <a:extLst>
              <a:ext uri="{FF2B5EF4-FFF2-40B4-BE49-F238E27FC236}">
                <a16:creationId xmlns:a16="http://schemas.microsoft.com/office/drawing/2014/main" id="{7B0CEACC-5CDF-4E56-AA64-9488AA6A84AF}"/>
              </a:ext>
            </a:extLst>
          </p:cNvPr>
          <p:cNvSpPr/>
          <p:nvPr/>
        </p:nvSpPr>
        <p:spPr>
          <a:xfrm flipV="1">
            <a:off x="67039" y="4318726"/>
            <a:ext cx="2062065" cy="252375"/>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 name="Google Shape;340;p9">
            <a:extLst>
              <a:ext uri="{FF2B5EF4-FFF2-40B4-BE49-F238E27FC236}">
                <a16:creationId xmlns:a16="http://schemas.microsoft.com/office/drawing/2014/main" id="{8183865D-E411-46A5-850B-1FA6F9AA8C17}"/>
              </a:ext>
            </a:extLst>
          </p:cNvPr>
          <p:cNvSpPr/>
          <p:nvPr/>
        </p:nvSpPr>
        <p:spPr>
          <a:xfrm flipV="1">
            <a:off x="1517504" y="4776266"/>
            <a:ext cx="5875076" cy="25237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 name="Google Shape;340;p9">
            <a:extLst>
              <a:ext uri="{FF2B5EF4-FFF2-40B4-BE49-F238E27FC236}">
                <a16:creationId xmlns:a16="http://schemas.microsoft.com/office/drawing/2014/main" id="{BC7867F4-7FD2-4555-84C3-C92762D33A8D}"/>
              </a:ext>
            </a:extLst>
          </p:cNvPr>
          <p:cNvSpPr/>
          <p:nvPr/>
        </p:nvSpPr>
        <p:spPr>
          <a:xfrm flipV="1">
            <a:off x="965998" y="5738565"/>
            <a:ext cx="6978088" cy="348770"/>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 name="Google Shape;340;p9">
            <a:extLst>
              <a:ext uri="{FF2B5EF4-FFF2-40B4-BE49-F238E27FC236}">
                <a16:creationId xmlns:a16="http://schemas.microsoft.com/office/drawing/2014/main" id="{17F5FAE8-58EE-4AE5-9F5D-0969910F6BCC}"/>
              </a:ext>
            </a:extLst>
          </p:cNvPr>
          <p:cNvSpPr/>
          <p:nvPr/>
        </p:nvSpPr>
        <p:spPr>
          <a:xfrm flipV="1">
            <a:off x="5806036" y="6233357"/>
            <a:ext cx="1586544" cy="348768"/>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A7AE0D0-1976-42DE-A905-74464C56F005}"/>
              </a:ext>
            </a:extLst>
          </p:cNvPr>
          <p:cNvPicPr>
            <a:picLocks noChangeAspect="1"/>
          </p:cNvPicPr>
          <p:nvPr/>
        </p:nvPicPr>
        <p:blipFill>
          <a:blip r:embed="rId3"/>
          <a:stretch>
            <a:fillRect/>
          </a:stretch>
        </p:blipFill>
        <p:spPr>
          <a:xfrm>
            <a:off x="67039" y="-61790"/>
            <a:ext cx="9009922" cy="4105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1+ppt_w/2"/>
                                          </p:val>
                                        </p:tav>
                                      </p:tavLst>
                                    </p:anim>
                                    <p:anim calcmode="lin" valueType="num">
                                      <p:cBhvr additive="base">
                                        <p:cTn id="25" dur="500"/>
                                        <p:tgtEl>
                                          <p:spTgt spid="7"/>
                                        </p:tgtEl>
                                        <p:attrNameLst>
                                          <p:attrName>ppt_y</p:attrName>
                                        </p:attrNameLst>
                                      </p:cBhvr>
                                      <p:tavLst>
                                        <p:tav tm="0">
                                          <p:val>
                                            <p:strVal val="ppt_y"/>
                                          </p:val>
                                        </p:tav>
                                        <p:tav tm="100000">
                                          <p:val>
                                            <p:strVal val="ppt_y"/>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1275</Words>
  <Application>Microsoft Office PowerPoint</Application>
  <PresentationFormat>On-screen Show (4:3)</PresentationFormat>
  <Paragraphs>117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Sylfaen</vt:lpstr>
      <vt:lpstr>Wingdings</vt:lpstr>
      <vt:lpstr>Office Theme</vt:lpstr>
      <vt:lpstr>PowerPoint Presentation</vt:lpstr>
      <vt:lpstr>როგორ  წავიკითხოთ  გრაფიკი?</vt:lpstr>
      <vt:lpstr>თემატური დიაგრამები და გრაფიკები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DEC</dc:title>
  <dc:creator>Coral</dc:creator>
  <cp:lastModifiedBy>Khatuna Tsikhelashvili</cp:lastModifiedBy>
  <cp:revision>106</cp:revision>
  <dcterms:created xsi:type="dcterms:W3CDTF">2020-02-24T10:04:07Z</dcterms:created>
  <dcterms:modified xsi:type="dcterms:W3CDTF">2024-03-04T05:54:31Z</dcterms:modified>
</cp:coreProperties>
</file>